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2"/>
  </p:notesMasterIdLst>
  <p:sldIdLst>
    <p:sldId id="259" r:id="rId2"/>
    <p:sldId id="396" r:id="rId3"/>
    <p:sldId id="352" r:id="rId4"/>
    <p:sldId id="353" r:id="rId5"/>
    <p:sldId id="354" r:id="rId6"/>
    <p:sldId id="355" r:id="rId7"/>
    <p:sldId id="367" r:id="rId8"/>
    <p:sldId id="356" r:id="rId9"/>
    <p:sldId id="358" r:id="rId10"/>
    <p:sldId id="359" r:id="rId11"/>
    <p:sldId id="360" r:id="rId12"/>
    <p:sldId id="361" r:id="rId13"/>
    <p:sldId id="342" r:id="rId14"/>
    <p:sldId id="375" r:id="rId15"/>
    <p:sldId id="305" r:id="rId16"/>
    <p:sldId id="377" r:id="rId17"/>
    <p:sldId id="306" r:id="rId18"/>
    <p:sldId id="379" r:id="rId19"/>
    <p:sldId id="307" r:id="rId20"/>
    <p:sldId id="270" r:id="rId21"/>
    <p:sldId id="368" r:id="rId22"/>
    <p:sldId id="281" r:id="rId23"/>
    <p:sldId id="272" r:id="rId24"/>
    <p:sldId id="277" r:id="rId25"/>
    <p:sldId id="265" r:id="rId26"/>
    <p:sldId id="278" r:id="rId27"/>
    <p:sldId id="279" r:id="rId28"/>
    <p:sldId id="280" r:id="rId29"/>
    <p:sldId id="267" r:id="rId30"/>
    <p:sldId id="274" r:id="rId31"/>
    <p:sldId id="386" r:id="rId32"/>
    <p:sldId id="318" r:id="rId33"/>
    <p:sldId id="282" r:id="rId34"/>
    <p:sldId id="370" r:id="rId35"/>
    <p:sldId id="299" r:id="rId36"/>
    <p:sldId id="302" r:id="rId37"/>
    <p:sldId id="325" r:id="rId38"/>
    <p:sldId id="324" r:id="rId39"/>
    <p:sldId id="389" r:id="rId40"/>
    <p:sldId id="333" r:id="rId41"/>
    <p:sldId id="347" r:id="rId42"/>
    <p:sldId id="301" r:id="rId43"/>
    <p:sldId id="371" r:id="rId44"/>
    <p:sldId id="336" r:id="rId45"/>
    <p:sldId id="338" r:id="rId46"/>
    <p:sldId id="349" r:id="rId47"/>
    <p:sldId id="372" r:id="rId48"/>
    <p:sldId id="339" r:id="rId49"/>
    <p:sldId id="373" r:id="rId50"/>
    <p:sldId id="395"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04E"/>
    <a:srgbClr val="605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9" autoAdjust="0"/>
    <p:restoredTop sz="86824" autoAdjust="0"/>
  </p:normalViewPr>
  <p:slideViewPr>
    <p:cSldViewPr>
      <p:cViewPr>
        <p:scale>
          <a:sx n="125" d="100"/>
          <a:sy n="125" d="100"/>
        </p:scale>
        <p:origin x="-672" y="-480"/>
      </p:cViewPr>
      <p:guideLst>
        <p:guide orient="horz"/>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F7A4C-A8A1-4601-97CD-D9595888D09C}" type="datetimeFigureOut">
              <a:rPr lang="en-US" smtClean="0"/>
              <a:t>8/30/16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84759-32A7-4D7A-BFE6-D245C54D3D49}" type="slidenum">
              <a:rPr lang="en-US" smtClean="0"/>
              <a:t>‹#›</a:t>
            </a:fld>
            <a:endParaRPr lang="en-US"/>
          </a:p>
        </p:txBody>
      </p:sp>
    </p:spTree>
    <p:extLst>
      <p:ext uri="{BB962C8B-B14F-4D97-AF65-F5344CB8AC3E}">
        <p14:creationId xmlns:p14="http://schemas.microsoft.com/office/powerpoint/2010/main" val="26941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84759-32A7-4D7A-BFE6-D245C54D3D49}" type="slidenum">
              <a:rPr lang="en-US" smtClean="0"/>
              <a:t>36</a:t>
            </a:fld>
            <a:endParaRPr lang="en-US"/>
          </a:p>
        </p:txBody>
      </p:sp>
    </p:spTree>
    <p:extLst>
      <p:ext uri="{BB962C8B-B14F-4D97-AF65-F5344CB8AC3E}">
        <p14:creationId xmlns:p14="http://schemas.microsoft.com/office/powerpoint/2010/main" val="284648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84759-32A7-4D7A-BFE6-D245C54D3D49}" type="slidenum">
              <a:rPr lang="en-US" smtClean="0"/>
              <a:t>38</a:t>
            </a:fld>
            <a:endParaRPr lang="en-US"/>
          </a:p>
        </p:txBody>
      </p:sp>
    </p:spTree>
    <p:extLst>
      <p:ext uri="{BB962C8B-B14F-4D97-AF65-F5344CB8AC3E}">
        <p14:creationId xmlns:p14="http://schemas.microsoft.com/office/powerpoint/2010/main" val="284648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84759-32A7-4D7A-BFE6-D245C54D3D49}" type="slidenum">
              <a:rPr lang="en-US" smtClean="0"/>
              <a:t>44</a:t>
            </a:fld>
            <a:endParaRPr lang="en-US"/>
          </a:p>
        </p:txBody>
      </p:sp>
    </p:spTree>
    <p:extLst>
      <p:ext uri="{BB962C8B-B14F-4D97-AF65-F5344CB8AC3E}">
        <p14:creationId xmlns:p14="http://schemas.microsoft.com/office/powerpoint/2010/main" val="284648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84759-32A7-4D7A-BFE6-D245C54D3D49}" type="slidenum">
              <a:rPr lang="en-US" smtClean="0"/>
              <a:t>45</a:t>
            </a:fld>
            <a:endParaRPr lang="en-US"/>
          </a:p>
        </p:txBody>
      </p:sp>
    </p:spTree>
    <p:extLst>
      <p:ext uri="{BB962C8B-B14F-4D97-AF65-F5344CB8AC3E}">
        <p14:creationId xmlns:p14="http://schemas.microsoft.com/office/powerpoint/2010/main" val="284648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84759-32A7-4D7A-BFE6-D245C54D3D49}" type="slidenum">
              <a:rPr lang="en-US" smtClean="0"/>
              <a:t>48</a:t>
            </a:fld>
            <a:endParaRPr lang="en-US"/>
          </a:p>
        </p:txBody>
      </p:sp>
    </p:spTree>
    <p:extLst>
      <p:ext uri="{BB962C8B-B14F-4D97-AF65-F5344CB8AC3E}">
        <p14:creationId xmlns:p14="http://schemas.microsoft.com/office/powerpoint/2010/main" val="284648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5948222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48707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9725917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77445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09569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87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5B266525-8854-7E4D-8B7A-0877E5EF9591}" type="datetimeFigureOut">
              <a:rPr lang="en-US">
                <a:solidFill>
                  <a:prstClr val="black">
                    <a:tint val="75000"/>
                  </a:prstClr>
                </a:solidFill>
              </a:rPr>
              <a:pPr/>
              <a:t>8/30/16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425CE6B-602B-AF49-A67B-071A60F763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88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4803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899781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05979"/>
            <a:ext cx="9144000" cy="85725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6353" y="1047750"/>
            <a:ext cx="8229600" cy="36611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image2.png" descr="Untitled-2.png"/>
          <p:cNvPicPr/>
          <p:nvPr userDrawn="1"/>
        </p:nvPicPr>
        <p:blipFill>
          <a:blip r:embed="rId11">
            <a:extLst/>
          </a:blip>
          <a:stretch>
            <a:fillRect/>
          </a:stretch>
        </p:blipFill>
        <p:spPr>
          <a:xfrm>
            <a:off x="0" y="4689347"/>
            <a:ext cx="9144000" cy="454154"/>
          </a:xfrm>
          <a:prstGeom prst="rect">
            <a:avLst/>
          </a:prstGeom>
          <a:ln w="12700">
            <a:miter lim="400000"/>
          </a:ln>
        </p:spPr>
      </p:pic>
    </p:spTree>
    <p:extLst>
      <p:ext uri="{BB962C8B-B14F-4D97-AF65-F5344CB8AC3E}">
        <p14:creationId xmlns:p14="http://schemas.microsoft.com/office/powerpoint/2010/main" val="5372214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2" r:id="rId7"/>
    <p:sldLayoutId id="2147483685" r:id="rId8"/>
    <p:sldLayoutId id="2147483686" r:id="rId9"/>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2800" b="0" i="0" kern="1200">
          <a:solidFill>
            <a:srgbClr val="86754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s.wikipedia.org/wiki/Gl%C3%A1ndula_seb%C3%A1cea" TargetMode="External"/><Relationship Id="rId3" Type="http://schemas.openxmlformats.org/officeDocument/2006/relationships/hyperlink" Target="https://es.wikipedia.org/wiki/Gl%C3%A1ndula_seb%C3%A1cea%23Seb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dle.rae.es/?id=Cb8imLB" TargetMode="External"/><Relationship Id="rId4" Type="http://schemas.openxmlformats.org/officeDocument/2006/relationships/hyperlink" Target="https://es.wikipedia.org/wiki/Comed%C3%B3n" TargetMode="External"/><Relationship Id="rId1" Type="http://schemas.openxmlformats.org/officeDocument/2006/relationships/slideLayout" Target="../slideLayouts/slideLayout6.xml"/><Relationship Id="rId2" Type="http://schemas.openxmlformats.org/officeDocument/2006/relationships/hyperlink" Target="http://www.uv.es/derma/CLindex/CLdermatopat/CLdermatopatologia.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hyperlink" Target="http://www.google.com/url?sa=i&amp;rct=j&amp;q=&amp;esrc=s&amp;source=images&amp;cd=&amp;cad=rja&amp;uact=8&amp;ved=0CAcQjRw&amp;url=http://www.careforacne.com/2015/05/how-to-get-rid-of-blackheads-permanently.html&amp;ei=jouVVa3ADomdygT08YGQAg&amp;bvm=bv.96952980,d.cGU&amp;psig=AFQjCNH-vXbDzlj96DpUZ3WH86BYrR6rlg&amp;ust=1435950229413623" TargetMode="External"/><Relationship Id="rId7"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source=images&amp;cd=&amp;cad=rja&amp;uact=8&amp;ved=0CAcQjRw&amp;url=http://www.biovision.com/aging-2402/&amp;ei=PemWVaXfC9ahyASgmp_ADA&amp;bvm=bv.96952980,d.cGU&amp;psig=AFQjCNEBrVC-OSR5QyG02wM4umXanuDNmg&amp;ust=1436039522779051" TargetMode="External"/><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s://es.wikipedia.org/wiki/Vaso_sangu%C3%ADne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hyperlink" Target="http://www.google.com/url?sa=i&amp;rct=j&amp;q=&amp;esrc=s&amp;source=images&amp;cd=&amp;cad=rja&amp;uact=8&amp;ved=&amp;url=http://www.dreamstime.com/stock-photo-beauty-concept-skin-aging-anti-aging-procedures-rejuvenation-lifting-tightening-facial-skin-restoration-youthful-image44685433&amp;ei=4ueWVdyRFMbboASvw5yADA&amp;bvm=bv.96952980,d.cGU&amp;psig=AFQjCNEBrVC-OSR5QyG02wM4umXanuDNmg&amp;ust=1436039522779051" TargetMode="External"/><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hyperlink" Target="http://www.google.com/url?sa=i&amp;rct=j&amp;q=&amp;esrc=s&amp;source=images&amp;cd=&amp;cad=rja&amp;uact=8&amp;ved=0CAcQjRw&amp;url=http://www.healthyskinsolutions.com/abnormal-signs-of-aging-skin/&amp;ei=wuiWVf-YIIOzyQSh0r8I&amp;bvm=bv.96952980,d.cGU&amp;psig=AFQjCNEBrVC-OSR5QyG02wM4umXanuDNmg&amp;ust=143603952277905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 Id="rId3"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 Id="rId3"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Piel" TargetMode="External"/><Relationship Id="rId4" Type="http://schemas.openxmlformats.org/officeDocument/2006/relationships/hyperlink" Target="https://es.wikipedia.org/wiki/Ojo_humano" TargetMode="External"/><Relationship Id="rId5" Type="http://schemas.openxmlformats.org/officeDocument/2006/relationships/hyperlink" Target="https://es.wikipedia.org/wiki/Pelo" TargetMode="External"/><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s://es.wikipedia.org/wiki/Melanin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7690883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278"/>
            <a:ext cx="4793625" cy="5156778"/>
          </a:xfrm>
          <a:prstGeom prst="rect">
            <a:avLst/>
          </a:prstGeom>
        </p:spPr>
      </p:pic>
      <p:sp>
        <p:nvSpPr>
          <p:cNvPr id="3" name="Rectangle 2"/>
          <p:cNvSpPr/>
          <p:nvPr/>
        </p:nvSpPr>
        <p:spPr>
          <a:xfrm>
            <a:off x="3657600" y="0"/>
            <a:ext cx="5486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Shape 267"/>
          <p:cNvSpPr/>
          <p:nvPr/>
        </p:nvSpPr>
        <p:spPr>
          <a:xfrm>
            <a:off x="-304800" y="3458209"/>
            <a:ext cx="8929687" cy="14003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defTabSz="457200"/>
            <a:endParaRPr sz="2700" b="1" dirty="0">
              <a:latin typeface="Century Gothic"/>
              <a:ea typeface="Century Gothic"/>
              <a:cs typeface="Century Gothic"/>
              <a:sym typeface="Century Gothic"/>
            </a:endParaRPr>
          </a:p>
          <a:p>
            <a:pPr lvl="0" algn="r" defTabSz="457200"/>
            <a:endParaRPr sz="2100" b="1" dirty="0">
              <a:solidFill>
                <a:srgbClr val="FFFFFF"/>
              </a:solidFill>
              <a:latin typeface="Century Gothic"/>
              <a:ea typeface="Century Gothic"/>
              <a:cs typeface="Century Gothic"/>
              <a:sym typeface="Century Gothic"/>
            </a:endParaRPr>
          </a:p>
          <a:p>
            <a:pPr algn="r" defTabSz="457200"/>
            <a:r>
              <a:rPr lang="es-ES" sz="1600" dirty="0">
                <a:solidFill>
                  <a:schemeClr val="bg1"/>
                </a:solidFill>
                <a:latin typeface="Century Gothic" panose="020B0502020202020204" pitchFamily="34" charset="0"/>
              </a:rPr>
              <a:t>Taller de Soluciones avanzadas para el cuidado de la piel</a:t>
            </a:r>
          </a:p>
          <a:p>
            <a:pPr lvl="0" algn="r" defTabSz="457200"/>
            <a:endParaRPr sz="2100" dirty="0">
              <a:solidFill>
                <a:srgbClr val="FFFFFF"/>
              </a:solidFill>
              <a:latin typeface="Century Gothic"/>
              <a:ea typeface="Century Gothic"/>
              <a:cs typeface="Century Gothic"/>
              <a:sym typeface="Century Gothic"/>
            </a:endParaRPr>
          </a:p>
        </p:txBody>
      </p:sp>
      <p:pic>
        <p:nvPicPr>
          <p:cNvPr id="268" name="image5.png"/>
          <p:cNvPicPr/>
          <p:nvPr/>
        </p:nvPicPr>
        <p:blipFill>
          <a:blip r:embed="rId3">
            <a:extLst/>
          </a:blip>
          <a:stretch>
            <a:fillRect/>
          </a:stretch>
        </p:blipFill>
        <p:spPr>
          <a:xfrm>
            <a:off x="4960714" y="3515357"/>
            <a:ext cx="1244601" cy="408386"/>
          </a:xfrm>
          <a:prstGeom prst="rect">
            <a:avLst/>
          </a:prstGeom>
          <a:ln w="12700">
            <a:miter lim="400000"/>
          </a:ln>
        </p:spPr>
      </p:pic>
      <p:sp>
        <p:nvSpPr>
          <p:cNvPr id="269" name="Shape 269"/>
          <p:cNvSpPr/>
          <p:nvPr/>
        </p:nvSpPr>
        <p:spPr>
          <a:xfrm>
            <a:off x="6416674" y="3326304"/>
            <a:ext cx="0" cy="800102"/>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lvl="0" defTabSz="457200">
              <a:defRPr sz="1200">
                <a:latin typeface="+mn-lt"/>
                <a:ea typeface="+mn-ea"/>
                <a:cs typeface="+mn-cs"/>
                <a:sym typeface="Helvetica"/>
              </a:defRPr>
            </a:pPr>
            <a:endParaRPr/>
          </a:p>
        </p:txBody>
      </p:sp>
      <p:sp>
        <p:nvSpPr>
          <p:cNvPr id="270" name="Shape 270"/>
          <p:cNvSpPr/>
          <p:nvPr/>
        </p:nvSpPr>
        <p:spPr>
          <a:xfrm>
            <a:off x="6492873" y="3507066"/>
            <a:ext cx="2270127"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2400">
                <a:solidFill>
                  <a:srgbClr val="FFFFFF"/>
                </a:solidFill>
                <a:latin typeface="Century Gothic"/>
                <a:ea typeface="Century Gothic"/>
                <a:cs typeface="Century Gothic"/>
                <a:sym typeface="Century Gothic"/>
              </a:defRPr>
            </a:lvl1pPr>
          </a:lstStyle>
          <a:p>
            <a:pPr lvl="0">
              <a:defRPr sz="1800">
                <a:solidFill>
                  <a:srgbClr val="000000"/>
                </a:solidFill>
              </a:defRPr>
            </a:pPr>
            <a:r>
              <a:rPr lang="es-ES" sz="1800" dirty="0">
                <a:solidFill>
                  <a:schemeClr val="bg1"/>
                </a:solidFill>
              </a:rPr>
              <a:t>cuidado </a:t>
            </a:r>
            <a:r>
              <a:rPr lang="es-ES" sz="1800" dirty="0" smtClean="0">
                <a:solidFill>
                  <a:schemeClr val="bg1"/>
                </a:solidFill>
              </a:rPr>
              <a:t>de </a:t>
            </a:r>
            <a:r>
              <a:rPr lang="es-ES" sz="1800" dirty="0">
                <a:solidFill>
                  <a:schemeClr val="bg1"/>
                </a:solidFill>
              </a:rPr>
              <a:t>la piel</a:t>
            </a:r>
            <a:endParaRPr sz="2400" dirty="0">
              <a:solidFill>
                <a:schemeClr val="bg1"/>
              </a:solidFill>
            </a:endParaRPr>
          </a:p>
        </p:txBody>
      </p:sp>
    </p:spTree>
    <p:extLst>
      <p:ext uri="{BB962C8B-B14F-4D97-AF65-F5344CB8AC3E}">
        <p14:creationId xmlns:p14="http://schemas.microsoft.com/office/powerpoint/2010/main" val="253385597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xmlns:p14="http://schemas.microsoft.com/office/powerpoint/2010/main" spd="slow">
        <p:wip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La </a:t>
            </a:r>
            <a:r>
              <a:rPr lang="en-US" dirty="0" err="1" smtClean="0">
                <a:latin typeface="Century Gothic" panose="020B0502020202020204" pitchFamily="34" charset="0"/>
              </a:rPr>
              <a:t>hiperpigmentación</a:t>
            </a:r>
            <a:endParaRPr lang="en-US" dirty="0"/>
          </a:p>
        </p:txBody>
      </p:sp>
      <p:pic>
        <p:nvPicPr>
          <p:cNvPr id="4" name="Picture 4" descr="http://www.laserhairandskin.ca/before_after_image/img_34399330116080088.jpg"/>
          <p:cNvPicPr>
            <a:picLocks noChangeAspect="1" noChangeArrowheads="1"/>
          </p:cNvPicPr>
          <p:nvPr/>
        </p:nvPicPr>
        <p:blipFill rotWithShape="1">
          <a:blip r:embed="rId2">
            <a:extLst>
              <a:ext uri="{28A0092B-C50C-407E-A947-70E740481C1C}">
                <a14:useLocalDpi xmlns:a14="http://schemas.microsoft.com/office/drawing/2010/main" val="0"/>
              </a:ext>
            </a:extLst>
          </a:blip>
          <a:srcRect l="7898" t="4530" r="6665" b="10032"/>
          <a:stretch/>
        </p:blipFill>
        <p:spPr bwMode="auto">
          <a:xfrm>
            <a:off x="5791200" y="2647950"/>
            <a:ext cx="247260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tatic1.squarespace.com/static/54f4d255e4b08fac2ceb414b/t/54f89774e4b087f9c65c4deb/1425577846038/Liver+Spots+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6" r="3414" b="4980"/>
          <a:stretch/>
        </p:blipFill>
        <p:spPr bwMode="auto">
          <a:xfrm>
            <a:off x="3200400" y="2647949"/>
            <a:ext cx="2375312" cy="1671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hebestskinofyourlife.com/wp-content/uploads/2014/06/melas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664859"/>
            <a:ext cx="2185348" cy="16621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ww.mindandbodycare.com/body/images/HandsB&amp;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71550"/>
            <a:ext cx="2249644" cy="1634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ositivemed.com/wp-content/uploads/2014/01/dark-spots-2.jpg"/>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3276600" y="971550"/>
            <a:ext cx="205740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nascent.net.au/Site/images/pigmentation1.png"/>
          <p:cNvPicPr>
            <a:picLocks noChangeAspect="1" noChangeArrowheads="1"/>
          </p:cNvPicPr>
          <p:nvPr/>
        </p:nvPicPr>
        <p:blipFill rotWithShape="1">
          <a:blip r:embed="rId7">
            <a:extLst>
              <a:ext uri="{28A0092B-C50C-407E-A947-70E740481C1C}">
                <a14:useLocalDpi xmlns:a14="http://schemas.microsoft.com/office/drawing/2010/main" val="0"/>
              </a:ext>
            </a:extLst>
          </a:blip>
          <a:srcRect t="8512" r="50000"/>
          <a:stretch/>
        </p:blipFill>
        <p:spPr bwMode="auto">
          <a:xfrm>
            <a:off x="5486400" y="971550"/>
            <a:ext cx="1391319"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medicalspaastoria.com/wp-content/uploads/2014/11/img14.jpg"/>
          <p:cNvPicPr>
            <a:picLocks noChangeAspect="1" noChangeArrowheads="1"/>
          </p:cNvPicPr>
          <p:nvPr/>
        </p:nvPicPr>
        <p:blipFill rotWithShape="1">
          <a:blip r:embed="rId8">
            <a:extLst>
              <a:ext uri="{28A0092B-C50C-407E-A947-70E740481C1C}">
                <a14:useLocalDpi xmlns:a14="http://schemas.microsoft.com/office/drawing/2010/main" val="0"/>
              </a:ext>
            </a:extLst>
          </a:blip>
          <a:srcRect r="50000" b="7966"/>
          <a:stretch/>
        </p:blipFill>
        <p:spPr bwMode="auto">
          <a:xfrm>
            <a:off x="7041876" y="971550"/>
            <a:ext cx="120744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81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Causas de la </a:t>
            </a:r>
            <a:r>
              <a:rPr lang="es-ES" dirty="0" err="1"/>
              <a:t>hiperpigmentación</a:t>
            </a:r>
            <a:endParaRPr lang="en-US" dirty="0"/>
          </a:p>
        </p:txBody>
      </p:sp>
      <p:sp>
        <p:nvSpPr>
          <p:cNvPr id="3" name="Content Placeholder 2"/>
          <p:cNvSpPr>
            <a:spLocks noGrp="1"/>
          </p:cNvSpPr>
          <p:nvPr>
            <p:ph idx="1"/>
          </p:nvPr>
        </p:nvSpPr>
        <p:spPr>
          <a:xfrm>
            <a:off x="216353" y="1047750"/>
            <a:ext cx="8229600" cy="2819400"/>
          </a:xfrm>
        </p:spPr>
        <p:txBody>
          <a:bodyPr>
            <a:normAutofit fontScale="77500" lnSpcReduction="20000"/>
          </a:bodyPr>
          <a:lstStyle/>
          <a:p>
            <a:r>
              <a:rPr lang="es-ES" sz="2000" dirty="0"/>
              <a:t>Internas y </a:t>
            </a:r>
            <a:r>
              <a:rPr lang="es-ES" sz="2000" dirty="0" smtClean="0"/>
              <a:t>externas</a:t>
            </a:r>
            <a:endParaRPr lang="en-US" sz="2200" b="1" dirty="0">
              <a:latin typeface="Century Gothic" panose="020B0502020202020204" pitchFamily="34" charset="0"/>
            </a:endParaRPr>
          </a:p>
          <a:p>
            <a:pPr lvl="1"/>
            <a:r>
              <a:rPr lang="es-ES" dirty="0"/>
              <a:t>Las causas de la </a:t>
            </a:r>
            <a:r>
              <a:rPr lang="es-ES" dirty="0" err="1"/>
              <a:t>hiperpigmentación</a:t>
            </a:r>
            <a:r>
              <a:rPr lang="es-ES" dirty="0"/>
              <a:t> pueden ser tanto internas como externas. </a:t>
            </a:r>
            <a:endParaRPr lang="es-ES" sz="1400" dirty="0"/>
          </a:p>
          <a:p>
            <a:pPr lvl="1"/>
            <a:r>
              <a:rPr lang="es-ES" dirty="0"/>
              <a:t>Los factores internos como las hormonas, el estrés, la nutrición, los tratamientos médicos y cualquier otro factor que cambie las funciones naturales reguladoras del cuerpo pueden producir una pigmentación excesiva en la piel. </a:t>
            </a:r>
            <a:endParaRPr lang="es-ES" sz="1400" dirty="0"/>
          </a:p>
          <a:p>
            <a:pPr lvl="1"/>
            <a:r>
              <a:rPr lang="es-ES" dirty="0" smtClean="0"/>
              <a:t>Los </a:t>
            </a:r>
            <a:r>
              <a:rPr lang="es-ES" dirty="0"/>
              <a:t>factores externos están producidos por el medioambiente e incluyen la exposición a condiciones meteorológicas extremas, la exposición solar y el contacto físico o frotamiento de la piel. Y, todas ellas pueden causar  </a:t>
            </a:r>
            <a:r>
              <a:rPr lang="es-ES" dirty="0" err="1"/>
              <a:t>hiperpigmentación</a:t>
            </a:r>
            <a:r>
              <a:rPr lang="es-ES" dirty="0"/>
              <a:t>. Por lo tanto, cosas como las alergias, el clima, la ropa, los productos químicos y el calor pueden tener un impacto negativo en la pigmentación de la piel.</a:t>
            </a:r>
            <a:endParaRPr lang="en-US" dirty="0"/>
          </a:p>
        </p:txBody>
      </p:sp>
    </p:spTree>
    <p:extLst>
      <p:ext uri="{BB962C8B-B14F-4D97-AF65-F5344CB8AC3E}">
        <p14:creationId xmlns:p14="http://schemas.microsoft.com/office/powerpoint/2010/main" val="3985981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Soluciones para la </a:t>
            </a:r>
            <a:r>
              <a:rPr lang="es-ES" dirty="0" err="1"/>
              <a:t>hiperpigmentación</a:t>
            </a:r>
            <a:endParaRPr lang="en-US" dirty="0"/>
          </a:p>
        </p:txBody>
      </p:sp>
      <p:sp>
        <p:nvSpPr>
          <p:cNvPr id="3" name="Content Placeholder 2"/>
          <p:cNvSpPr>
            <a:spLocks noGrp="1"/>
          </p:cNvSpPr>
          <p:nvPr>
            <p:ph idx="1"/>
          </p:nvPr>
        </p:nvSpPr>
        <p:spPr/>
        <p:txBody>
          <a:bodyPr>
            <a:noAutofit/>
          </a:bodyPr>
          <a:lstStyle/>
          <a:p>
            <a:r>
              <a:rPr lang="es-ES" sz="2000" dirty="0"/>
              <a:t>Exfoliación e </a:t>
            </a:r>
            <a:r>
              <a:rPr lang="es-ES" sz="2000" dirty="0" smtClean="0"/>
              <a:t>iluminación</a:t>
            </a:r>
            <a:endParaRPr lang="en-US" sz="2000" b="1" dirty="0">
              <a:latin typeface="Century Gothic" panose="020B0502020202020204" pitchFamily="34" charset="0"/>
            </a:endParaRPr>
          </a:p>
          <a:p>
            <a:pPr lvl="1"/>
            <a:r>
              <a:rPr lang="es-ES" sz="1600" dirty="0"/>
              <a:t>Para reducir la </a:t>
            </a:r>
            <a:r>
              <a:rPr lang="es-ES" sz="1600" dirty="0" err="1"/>
              <a:t>hiperpigmentación</a:t>
            </a:r>
            <a:r>
              <a:rPr lang="es-ES" sz="1600" dirty="0"/>
              <a:t>, elige ingredientes exfoliantes eficaces que contribuyan a eliminar las manchas marrones, las células muertas y aumenten la renovación celular.</a:t>
            </a:r>
          </a:p>
          <a:p>
            <a:pPr lvl="1"/>
            <a:r>
              <a:rPr lang="es-ES" sz="1600" dirty="0"/>
              <a:t>Los productos que aclaran la piel son muy eficaces a la  hora de minimizar la aparición de manchas marrones y el tono desigual de la piel.</a:t>
            </a:r>
          </a:p>
          <a:p>
            <a:pPr lvl="1"/>
            <a:r>
              <a:rPr lang="es-ES" sz="1600" dirty="0"/>
              <a:t>Sería más eficaz si puedes combinar los productos que exfolien e iluminen la piel dentro de tu rutina habitual de cuidado de la piel. </a:t>
            </a:r>
          </a:p>
          <a:p>
            <a:pPr lvl="1"/>
            <a:r>
              <a:rPr lang="es-ES" sz="1600" dirty="0"/>
              <a:t>Para </a:t>
            </a:r>
            <a:r>
              <a:rPr lang="es-ES" sz="1600" dirty="0" err="1"/>
              <a:t>protergerla</a:t>
            </a:r>
            <a:r>
              <a:rPr lang="es-ES" sz="1600" dirty="0"/>
              <a:t> bien, TIENES QUE utilizar protector solar todos los días</a:t>
            </a:r>
            <a:r>
              <a:rPr lang="es-ES" sz="1600" dirty="0" smtClean="0"/>
              <a:t>.</a:t>
            </a:r>
            <a:endParaRPr lang="es-ES" sz="1600" dirty="0"/>
          </a:p>
        </p:txBody>
      </p:sp>
    </p:spTree>
    <p:extLst>
      <p:ext uri="{BB962C8B-B14F-4D97-AF65-F5344CB8AC3E}">
        <p14:creationId xmlns:p14="http://schemas.microsoft.com/office/powerpoint/2010/main" val="39859810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4294967295"/>
          </p:nvPr>
        </p:nvSpPr>
        <p:spPr>
          <a:xfrm>
            <a:off x="457200" y="1151335"/>
            <a:ext cx="4040188" cy="479822"/>
          </a:xfrm>
        </p:spPr>
        <p:txBody>
          <a:bodyPr/>
          <a:lstStyle/>
          <a:p>
            <a:endParaRPr lang="en-US"/>
          </a:p>
        </p:txBody>
      </p:sp>
      <p:sp>
        <p:nvSpPr>
          <p:cNvPr id="4" name="Content Placeholder 3"/>
          <p:cNvSpPr>
            <a:spLocks noGrp="1"/>
          </p:cNvSpPr>
          <p:nvPr>
            <p:ph sz="half" idx="4294967295"/>
          </p:nvPr>
        </p:nvSpPr>
        <p:spPr>
          <a:xfrm>
            <a:off x="457200" y="1631156"/>
            <a:ext cx="4040188" cy="2963466"/>
          </a:xfrm>
        </p:spPr>
        <p:txBody>
          <a:bodyPr/>
          <a:lstStyle/>
          <a:p>
            <a:endParaRPr lang="en-US"/>
          </a:p>
        </p:txBody>
      </p:sp>
      <p:sp>
        <p:nvSpPr>
          <p:cNvPr id="5" name="Text Placeholder 4"/>
          <p:cNvSpPr>
            <a:spLocks noGrp="1"/>
          </p:cNvSpPr>
          <p:nvPr>
            <p:ph type="body" sz="quarter" idx="4294967295"/>
          </p:nvPr>
        </p:nvSpPr>
        <p:spPr>
          <a:xfrm>
            <a:off x="4645030" y="1151335"/>
            <a:ext cx="4041775" cy="479822"/>
          </a:xfrm>
        </p:spPr>
        <p:txBody>
          <a:bodyPr/>
          <a:lstStyle/>
          <a:p>
            <a:endParaRPr lang="en-US"/>
          </a:p>
        </p:txBody>
      </p:sp>
      <p:sp>
        <p:nvSpPr>
          <p:cNvPr id="6" name="Content Placeholder 5"/>
          <p:cNvSpPr>
            <a:spLocks noGrp="1"/>
          </p:cNvSpPr>
          <p:nvPr>
            <p:ph sz="quarter" idx="4294967295"/>
          </p:nvPr>
        </p:nvSpPr>
        <p:spPr>
          <a:xfrm>
            <a:off x="4645030" y="1631156"/>
            <a:ext cx="4041775" cy="2963466"/>
          </a:xfrm>
        </p:spPr>
        <p:txBody>
          <a:bodyPr/>
          <a:lstStyle/>
          <a:p>
            <a:endParaRPr lang="en-US"/>
          </a:p>
        </p:txBody>
      </p:sp>
      <p:pic>
        <p:nvPicPr>
          <p:cNvPr id="14338" name="Picture 2" descr="https://scontent-ord1-1.xx.fbcdn.net/hphotos-xtp1/t31.0-8/11700585_275398065964217_159113585360001319_o.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31"/>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01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752" y="-248958"/>
            <a:ext cx="8254448" cy="6190836"/>
          </a:xfrm>
          <a:prstGeom prst="rect">
            <a:avLst/>
          </a:prstGeom>
        </p:spPr>
      </p:pic>
      <p:sp>
        <p:nvSpPr>
          <p:cNvPr id="8" name="Title 1"/>
          <p:cNvSpPr txBox="1">
            <a:spLocks/>
          </p:cNvSpPr>
          <p:nvPr/>
        </p:nvSpPr>
        <p:spPr>
          <a:xfrm>
            <a:off x="0" y="514350"/>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2800" b="0" dirty="0" smtClean="0">
                <a:latin typeface="Century Gothic" panose="020B0502020202020204" pitchFamily="34" charset="0"/>
              </a:rPr>
              <a:t>Lumi</a:t>
            </a:r>
            <a:r>
              <a:rPr lang="en-US" sz="2800" b="0" dirty="0"/>
              <a:t>è</a:t>
            </a:r>
            <a:r>
              <a:rPr lang="en-US" sz="2800" b="0" dirty="0" smtClean="0">
                <a:latin typeface="Century Gothic" panose="020B0502020202020204" pitchFamily="34" charset="0"/>
              </a:rPr>
              <a:t>re </a:t>
            </a:r>
            <a:r>
              <a:rPr lang="en-US" sz="2800" b="0" dirty="0">
                <a:latin typeface="Century Gothic" panose="020B0502020202020204" pitchFamily="34" charset="0"/>
              </a:rPr>
              <a:t>de </a:t>
            </a:r>
            <a:r>
              <a:rPr lang="en-US" sz="2800" b="0" dirty="0" smtClean="0">
                <a:latin typeface="Century Gothic" panose="020B0502020202020204" pitchFamily="34" charset="0"/>
              </a:rPr>
              <a:t>Vie</a:t>
            </a:r>
            <a:r>
              <a:rPr lang="en-US" sz="2800" b="0" baseline="30000" dirty="0" smtClean="0">
                <a:latin typeface="Century Gothic" panose="020B0502020202020204" pitchFamily="34" charset="0"/>
              </a:rPr>
              <a:t>®</a:t>
            </a:r>
            <a:r>
              <a:rPr lang="en-US" sz="2800" b="0" dirty="0">
                <a:latin typeface="Century Gothic" panose="020B0502020202020204" pitchFamily="34" charset="0"/>
              </a:rPr>
              <a:t/>
            </a:r>
            <a:br>
              <a:rPr lang="en-US" sz="2800" b="0" dirty="0">
                <a:latin typeface="Century Gothic" panose="020B0502020202020204" pitchFamily="34" charset="0"/>
              </a:rPr>
            </a:br>
            <a:r>
              <a:rPr lang="es-ES" b="0" dirty="0">
                <a:solidFill>
                  <a:srgbClr val="BFBFBF"/>
                </a:solidFill>
                <a:latin typeface="Century Gothic" panose="020B0502020202020204" pitchFamily="34" charset="0"/>
              </a:rPr>
              <a:t>Mascarilla Exfoliante </a:t>
            </a:r>
            <a:r>
              <a:rPr lang="es-ES" b="0" dirty="0" smtClean="0">
                <a:solidFill>
                  <a:srgbClr val="BFBFBF"/>
                </a:solidFill>
                <a:latin typeface="Century Gothic" panose="020B0502020202020204" pitchFamily="34" charset="0"/>
              </a:rPr>
              <a:t>Volcánica</a:t>
            </a:r>
            <a:endParaRPr lang="en-US" b="0" dirty="0">
              <a:solidFill>
                <a:srgbClr val="BFBFBF"/>
              </a:solidFill>
            </a:endParaRPr>
          </a:p>
        </p:txBody>
      </p:sp>
      <p:pic>
        <p:nvPicPr>
          <p:cNvPr id="5" name="Picture 4" descr="http://images.shop.com/sku/12202/300/single-tube-2-oz60-ml.jpg?country=USA"/>
          <p:cNvPicPr>
            <a:picLocks noChangeAspect="1" noChangeArrowheads="1"/>
          </p:cNvPicPr>
          <p:nvPr/>
        </p:nvPicPr>
        <p:blipFill rotWithShape="1">
          <a:blip r:embed="rId3">
            <a:extLst>
              <a:ext uri="{28A0092B-C50C-407E-A947-70E740481C1C}">
                <a14:useLocalDpi xmlns:a14="http://schemas.microsoft.com/office/drawing/2010/main" val="0"/>
              </a:ext>
            </a:extLst>
          </a:blip>
          <a:srcRect l="35152" r="35758" b="10121"/>
          <a:stretch/>
        </p:blipFill>
        <p:spPr bwMode="auto">
          <a:xfrm>
            <a:off x="1173623" y="1047750"/>
            <a:ext cx="1002698" cy="30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22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6375"/>
            <a:ext cx="9144000" cy="857250"/>
          </a:xfrm>
        </p:spPr>
        <p:txBody>
          <a:bodyPr>
            <a:normAutofit/>
          </a:bodyPr>
          <a:lstStyle/>
          <a:p>
            <a:r>
              <a:rPr lang="es-ES" dirty="0"/>
              <a:t>Beneficios e </a:t>
            </a:r>
            <a:r>
              <a:rPr lang="es-ES" dirty="0" smtClean="0"/>
              <a:t>ingredientes</a:t>
            </a:r>
            <a:endParaRPr lang="en-US" sz="2800" dirty="0">
              <a:latin typeface="Century Gothic" panose="020B0502020202020204" pitchFamily="34" charset="0"/>
            </a:endParaRPr>
          </a:p>
        </p:txBody>
      </p:sp>
      <p:sp>
        <p:nvSpPr>
          <p:cNvPr id="7" name="Content Placeholder 5"/>
          <p:cNvSpPr txBox="1">
            <a:spLocks/>
          </p:cNvSpPr>
          <p:nvPr/>
        </p:nvSpPr>
        <p:spPr>
          <a:xfrm>
            <a:off x="381000" y="971550"/>
            <a:ext cx="4114800" cy="3657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dirty="0" smtClean="0"/>
              <a:t>Beneficios</a:t>
            </a:r>
            <a:endParaRPr lang="en-US" sz="2000" dirty="0" smtClean="0">
              <a:latin typeface="Century Gothic" panose="020B0502020202020204" pitchFamily="34" charset="0"/>
            </a:endParaRPr>
          </a:p>
          <a:p>
            <a:pPr lvl="1"/>
            <a:r>
              <a:rPr lang="es-ES" sz="1600" dirty="0"/>
              <a:t>Exfolia la piel para que tenga un aspecto más refinado, suave y radiante.</a:t>
            </a:r>
          </a:p>
          <a:p>
            <a:pPr lvl="1"/>
            <a:r>
              <a:rPr lang="es-ES" sz="1600" dirty="0"/>
              <a:t>Estimula una renovación celular saludable para tener una piel de aspecto más fresco y vital</a:t>
            </a:r>
          </a:p>
          <a:p>
            <a:pPr lvl="1"/>
            <a:r>
              <a:rPr lang="es-ES" sz="1600" dirty="0" smtClean="0"/>
              <a:t>Ayuda a reducir </a:t>
            </a:r>
            <a:r>
              <a:rPr lang="es-ES" sz="1600" dirty="0"/>
              <a:t>la aparición de arrugas y líneas de expresión</a:t>
            </a:r>
          </a:p>
          <a:p>
            <a:pPr lvl="1"/>
            <a:r>
              <a:rPr lang="es-ES" sz="1600" dirty="0"/>
              <a:t>Ayuda a </a:t>
            </a:r>
            <a:r>
              <a:rPr lang="es-ES" sz="1600" dirty="0" smtClean="0"/>
              <a:t>reducir </a:t>
            </a:r>
            <a:r>
              <a:rPr lang="es-ES" sz="1600" dirty="0"/>
              <a:t>la aparición de imperfecciones, irregularidades y signos del </a:t>
            </a:r>
            <a:r>
              <a:rPr lang="es-ES" sz="1600" dirty="0" smtClean="0"/>
              <a:t>envejecimiento</a:t>
            </a:r>
            <a:endParaRPr lang="en-US" sz="1600" dirty="0">
              <a:latin typeface="Century Gothic" panose="020B0502020202020204" pitchFamily="34" charset="0"/>
            </a:endParaRPr>
          </a:p>
        </p:txBody>
      </p:sp>
      <p:sp>
        <p:nvSpPr>
          <p:cNvPr id="10" name="Content Placeholder 7"/>
          <p:cNvSpPr txBox="1">
            <a:spLocks/>
          </p:cNvSpPr>
          <p:nvPr/>
        </p:nvSpPr>
        <p:spPr>
          <a:xfrm>
            <a:off x="4267200" y="971550"/>
            <a:ext cx="4724400" cy="3352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smtClean="0">
                <a:latin typeface="Century Gothic" panose="020B0502020202020204" pitchFamily="34" charset="0"/>
              </a:rPr>
              <a:t>Ingredientes</a:t>
            </a:r>
            <a:endParaRPr lang="en-US" sz="2000" dirty="0" smtClean="0">
              <a:latin typeface="Century Gothic" panose="020B0502020202020204" pitchFamily="34" charset="0"/>
            </a:endParaRPr>
          </a:p>
          <a:p>
            <a:pPr lvl="1"/>
            <a:r>
              <a:rPr lang="en-US" sz="1400" b="1" dirty="0" err="1">
                <a:latin typeface="Century Gothic" panose="020B0502020202020204" pitchFamily="34" charset="0"/>
              </a:rPr>
              <a:t>PerfectionPeptide</a:t>
            </a:r>
            <a:r>
              <a:rPr lang="en-US" sz="1400" b="1" dirty="0">
                <a:latin typeface="Century Gothic" panose="020B0502020202020204" pitchFamily="34" charset="0"/>
              </a:rPr>
              <a:t> P3</a:t>
            </a:r>
            <a:r>
              <a:rPr lang="en-US" sz="1400" b="1" dirty="0" smtClean="0">
                <a:latin typeface="Century Gothic" panose="020B0502020202020204" pitchFamily="34" charset="0"/>
              </a:rPr>
              <a:t>™</a:t>
            </a:r>
            <a:r>
              <a:rPr lang="es-ES" sz="1200" baseline="30000" dirty="0">
                <a:solidFill>
                  <a:prstClr val="black"/>
                </a:solidFill>
                <a:latin typeface="Calibri"/>
                <a:cs typeface="+mn-cs"/>
              </a:rPr>
              <a:t>*</a:t>
            </a:r>
            <a:r>
              <a:rPr lang="en-US" sz="1400" dirty="0" smtClean="0">
                <a:latin typeface="Century Gothic" panose="020B0502020202020204" pitchFamily="34" charset="0"/>
              </a:rPr>
              <a:t>: </a:t>
            </a:r>
            <a:r>
              <a:rPr lang="es-ES" sz="1400" dirty="0"/>
              <a:t>Un exclusivo e innovador </a:t>
            </a:r>
            <a:r>
              <a:rPr lang="es-ES" sz="1400" dirty="0" err="1"/>
              <a:t>tripéptido</a:t>
            </a:r>
            <a:r>
              <a:rPr lang="es-ES" sz="1400" dirty="0"/>
              <a:t> que fomenta la exfoliación natural de las células muertas de la piel para facilitar una renovación celular saludable. Aporta a la piel una apariencia más tersa y radiante y reduce las imperfecciones e irregularidades del cutis.</a:t>
            </a:r>
            <a:endParaRPr lang="en-US" sz="1400" dirty="0">
              <a:latin typeface="Century Gothic" panose="020B0502020202020204" pitchFamily="34" charset="0"/>
            </a:endParaRPr>
          </a:p>
          <a:p>
            <a:pPr lvl="1"/>
            <a:r>
              <a:rPr lang="es-ES" sz="1400" b="1" dirty="0"/>
              <a:t>Piedra pómez:</a:t>
            </a:r>
            <a:r>
              <a:rPr lang="es-ES" sz="1400" dirty="0"/>
              <a:t> Polvos muy finos que ofrecen una exfoliación mineral natural para dejar la piel impecable y resplandeciente</a:t>
            </a:r>
            <a:r>
              <a:rPr lang="es-ES" sz="1400" dirty="0" smtClean="0"/>
              <a:t>.</a:t>
            </a:r>
            <a:r>
              <a:rPr lang="en-US" sz="1400" dirty="0" smtClean="0">
                <a:latin typeface="Century Gothic" panose="020B0502020202020204" pitchFamily="34" charset="0"/>
              </a:rPr>
              <a:t> </a:t>
            </a:r>
            <a:endParaRPr lang="en-US" sz="1600" dirty="0"/>
          </a:p>
        </p:txBody>
      </p:sp>
      <p:sp>
        <p:nvSpPr>
          <p:cNvPr id="2" name="Rectangle 1"/>
          <p:cNvSpPr/>
          <p:nvPr/>
        </p:nvSpPr>
        <p:spPr>
          <a:xfrm>
            <a:off x="4953001" y="4299034"/>
            <a:ext cx="4190999" cy="215444"/>
          </a:xfrm>
          <a:prstGeom prst="rect">
            <a:avLst/>
          </a:prstGeom>
        </p:spPr>
        <p:txBody>
          <a:bodyPr wrap="square">
            <a:spAutoFit/>
          </a:bodyPr>
          <a:lstStyle/>
          <a:p>
            <a:r>
              <a:rPr lang="en-US" sz="800" dirty="0">
                <a:latin typeface="Century Gothic" panose="020B0502020202020204" pitchFamily="34" charset="0"/>
              </a:rPr>
              <a:t>*</a:t>
            </a:r>
            <a:r>
              <a:rPr lang="en-US" sz="800" dirty="0" err="1" smtClean="0">
                <a:latin typeface="Century Gothic" panose="020B0502020202020204" pitchFamily="34" charset="0"/>
              </a:rPr>
              <a:t>PerfectionPeptide</a:t>
            </a:r>
            <a:r>
              <a:rPr lang="en-US" sz="800" dirty="0" smtClean="0">
                <a:latin typeface="Century Gothic" panose="020B0502020202020204" pitchFamily="34" charset="0"/>
              </a:rPr>
              <a:t> </a:t>
            </a:r>
            <a:r>
              <a:rPr lang="en-US" sz="800" dirty="0">
                <a:latin typeface="Century Gothic" panose="020B0502020202020204" pitchFamily="34" charset="0"/>
              </a:rPr>
              <a:t>P3</a:t>
            </a:r>
            <a:r>
              <a:rPr lang="en-US" sz="800" dirty="0" smtClean="0">
                <a:latin typeface="Century Gothic" panose="020B0502020202020204" pitchFamily="34" charset="0"/>
              </a:rPr>
              <a:t>™ </a:t>
            </a:r>
            <a:r>
              <a:rPr lang="en-US" sz="800" dirty="0" err="1" smtClean="0">
                <a:latin typeface="Century Gothic" panose="020B0502020202020204" pitchFamily="34" charset="0"/>
              </a:rPr>
              <a:t>es</a:t>
            </a:r>
            <a:r>
              <a:rPr lang="en-US" sz="800" dirty="0" smtClean="0">
                <a:latin typeface="Century Gothic" panose="020B0502020202020204" pitchFamily="34" charset="0"/>
              </a:rPr>
              <a:t> </a:t>
            </a:r>
            <a:r>
              <a:rPr lang="en-US" sz="800" dirty="0" err="1" smtClean="0">
                <a:latin typeface="Century Gothic" panose="020B0502020202020204" pitchFamily="34" charset="0"/>
              </a:rPr>
              <a:t>una</a:t>
            </a:r>
            <a:r>
              <a:rPr lang="en-US" sz="800" dirty="0" smtClean="0">
                <a:latin typeface="Century Gothic" panose="020B0502020202020204" pitchFamily="34" charset="0"/>
              </a:rPr>
              <a:t> </a:t>
            </a:r>
            <a:r>
              <a:rPr lang="en-US" sz="800" dirty="0" err="1" smtClean="0">
                <a:latin typeface="Century Gothic" panose="020B0502020202020204" pitchFamily="34" charset="0"/>
              </a:rPr>
              <a:t>marca</a:t>
            </a:r>
            <a:r>
              <a:rPr lang="en-US" sz="800" dirty="0" smtClean="0">
                <a:latin typeface="Century Gothic" panose="020B0502020202020204" pitchFamily="34" charset="0"/>
              </a:rPr>
              <a:t> </a:t>
            </a:r>
            <a:r>
              <a:rPr lang="en-US" sz="800" dirty="0" err="1" smtClean="0">
                <a:latin typeface="Century Gothic" panose="020B0502020202020204" pitchFamily="34" charset="0"/>
              </a:rPr>
              <a:t>registrada</a:t>
            </a:r>
            <a:r>
              <a:rPr lang="en-US" sz="800" dirty="0" smtClean="0">
                <a:latin typeface="Century Gothic" panose="020B0502020202020204" pitchFamily="34" charset="0"/>
              </a:rPr>
              <a:t> en los EE.UU.</a:t>
            </a:r>
            <a:endParaRPr lang="en-US" sz="800" dirty="0"/>
          </a:p>
        </p:txBody>
      </p:sp>
    </p:spTree>
    <p:extLst>
      <p:ext uri="{BB962C8B-B14F-4D97-AF65-F5344CB8AC3E}">
        <p14:creationId xmlns:p14="http://schemas.microsoft.com/office/powerpoint/2010/main" val="6550116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752" y="-248958"/>
            <a:ext cx="8254448" cy="6190836"/>
          </a:xfrm>
          <a:prstGeom prst="rect">
            <a:avLst/>
          </a:prstGeom>
        </p:spPr>
      </p:pic>
      <p:pic>
        <p:nvPicPr>
          <p:cNvPr id="7" name="Picture 2" descr="http://images.shop.com/sku/12203/300/single-bottle-1-oz30-ml.jpg?country=USA"/>
          <p:cNvPicPr>
            <a:picLocks noChangeAspect="1" noChangeArrowheads="1"/>
          </p:cNvPicPr>
          <p:nvPr/>
        </p:nvPicPr>
        <p:blipFill rotWithShape="1">
          <a:blip r:embed="rId3">
            <a:extLst>
              <a:ext uri="{28A0092B-C50C-407E-A947-70E740481C1C}">
                <a14:useLocalDpi xmlns:a14="http://schemas.microsoft.com/office/drawing/2010/main" val="0"/>
              </a:ext>
            </a:extLst>
          </a:blip>
          <a:srcRect l="36363" t="3412" r="36727" b="10096"/>
          <a:stretch/>
        </p:blipFill>
        <p:spPr bwMode="auto">
          <a:xfrm>
            <a:off x="1219200" y="1074247"/>
            <a:ext cx="963730" cy="309770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14350"/>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2800" b="0" dirty="0" smtClean="0">
                <a:latin typeface="Century Gothic" panose="020B0502020202020204" pitchFamily="34" charset="0"/>
              </a:rPr>
              <a:t>Lumi</a:t>
            </a:r>
            <a:r>
              <a:rPr lang="en-US" sz="2800" b="0" dirty="0" smtClean="0"/>
              <a:t>è</a:t>
            </a:r>
            <a:r>
              <a:rPr lang="en-US" sz="2800" b="0" dirty="0" smtClean="0">
                <a:latin typeface="Century Gothic" panose="020B0502020202020204" pitchFamily="34" charset="0"/>
              </a:rPr>
              <a:t>re de </a:t>
            </a:r>
            <a:r>
              <a:rPr lang="en-US" sz="2800" b="0" dirty="0" smtClean="0">
                <a:latin typeface="Century Gothic" panose="020B0502020202020204" pitchFamily="34" charset="0"/>
              </a:rPr>
              <a:t>Vie</a:t>
            </a:r>
            <a:r>
              <a:rPr lang="en-US" sz="2800" b="0" baseline="30000" dirty="0" smtClean="0">
                <a:latin typeface="Century Gothic" panose="020B0502020202020204" pitchFamily="34" charset="0"/>
              </a:rPr>
              <a:t>®</a:t>
            </a: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b="0" dirty="0" err="1" smtClean="0">
                <a:solidFill>
                  <a:srgbClr val="BFBFBF"/>
                </a:solidFill>
                <a:latin typeface="Century Gothic" panose="020B0502020202020204" pitchFamily="34" charset="0"/>
              </a:rPr>
              <a:t>Iluminador</a:t>
            </a:r>
            <a:r>
              <a:rPr lang="en-US" b="0" dirty="0" smtClean="0">
                <a:solidFill>
                  <a:srgbClr val="BFBFBF"/>
                </a:solidFill>
                <a:latin typeface="Century Gothic" panose="020B0502020202020204" pitchFamily="34" charset="0"/>
              </a:rPr>
              <a:t> </a:t>
            </a:r>
            <a:r>
              <a:rPr lang="en-US" b="0" dirty="0">
                <a:solidFill>
                  <a:srgbClr val="BFBFBF"/>
                </a:solidFill>
                <a:latin typeface="Century Gothic" panose="020B0502020202020204" pitchFamily="34" charset="0"/>
              </a:rPr>
              <a:t>Facial</a:t>
            </a:r>
            <a:endParaRPr lang="en-US" b="0" dirty="0">
              <a:solidFill>
                <a:srgbClr val="BFBFBF"/>
              </a:solidFill>
            </a:endParaRPr>
          </a:p>
        </p:txBody>
      </p:sp>
    </p:spTree>
    <p:extLst>
      <p:ext uri="{BB962C8B-B14F-4D97-AF65-F5344CB8AC3E}">
        <p14:creationId xmlns:p14="http://schemas.microsoft.com/office/powerpoint/2010/main" val="2890053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6375"/>
            <a:ext cx="9144000" cy="857250"/>
          </a:xfrm>
        </p:spPr>
        <p:txBody>
          <a:bodyPr>
            <a:normAutofit/>
          </a:bodyPr>
          <a:lstStyle/>
          <a:p>
            <a:r>
              <a:rPr lang="es-ES" dirty="0"/>
              <a:t>Beneficios e </a:t>
            </a:r>
            <a:r>
              <a:rPr lang="es-ES" dirty="0" smtClean="0"/>
              <a:t>ingredientes</a:t>
            </a:r>
            <a:endParaRPr lang="en-US" sz="2800" dirty="0">
              <a:latin typeface="Century Gothic" panose="020B0502020202020204" pitchFamily="34" charset="0"/>
            </a:endParaRPr>
          </a:p>
        </p:txBody>
      </p:sp>
      <p:sp>
        <p:nvSpPr>
          <p:cNvPr id="13" name="Content Placeholder 5"/>
          <p:cNvSpPr txBox="1">
            <a:spLocks/>
          </p:cNvSpPr>
          <p:nvPr/>
        </p:nvSpPr>
        <p:spPr>
          <a:xfrm>
            <a:off x="381000" y="895350"/>
            <a:ext cx="4040188" cy="29634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dirty="0" smtClean="0"/>
              <a:t>Beneficios</a:t>
            </a:r>
            <a:endParaRPr lang="en-US" sz="2000" dirty="0" smtClean="0">
              <a:latin typeface="Century Gothic" panose="020B0502020202020204" pitchFamily="34" charset="0"/>
            </a:endParaRPr>
          </a:p>
          <a:p>
            <a:pPr lvl="1"/>
            <a:r>
              <a:rPr lang="es-ES" sz="1600" dirty="0"/>
              <a:t>Ayuda a </a:t>
            </a:r>
            <a:r>
              <a:rPr lang="es-ES" sz="1600" dirty="0" smtClean="0"/>
              <a:t>reducir </a:t>
            </a:r>
            <a:r>
              <a:rPr lang="es-ES" sz="1600" dirty="0"/>
              <a:t>la aparición de manchas oscuras.</a:t>
            </a:r>
          </a:p>
          <a:p>
            <a:pPr lvl="1"/>
            <a:r>
              <a:rPr lang="es-ES" sz="1600" dirty="0"/>
              <a:t>Favorece un tono de piel más homogéneo, ya que </a:t>
            </a:r>
            <a:r>
              <a:rPr lang="es-ES" sz="1600" dirty="0"/>
              <a:t>a</a:t>
            </a:r>
            <a:r>
              <a:rPr lang="es-ES" sz="1600" dirty="0" smtClean="0"/>
              <a:t>yuda </a:t>
            </a:r>
            <a:r>
              <a:rPr lang="es-ES" sz="1600" dirty="0"/>
              <a:t>a reducir </a:t>
            </a:r>
            <a:r>
              <a:rPr lang="es-ES" sz="1600" dirty="0" smtClean="0"/>
              <a:t>la </a:t>
            </a:r>
            <a:r>
              <a:rPr lang="es-ES" sz="1600" dirty="0"/>
              <a:t>aparición de ojeras.</a:t>
            </a:r>
          </a:p>
          <a:p>
            <a:pPr lvl="1"/>
            <a:r>
              <a:rPr lang="es-ES" sz="1600" dirty="0"/>
              <a:t>Aporta brillo a la piel para un cutis más radiante</a:t>
            </a:r>
            <a:r>
              <a:rPr lang="es-ES" sz="1600" dirty="0" smtClean="0"/>
              <a:t>.</a:t>
            </a:r>
            <a:endParaRPr lang="en-US" sz="1600" dirty="0">
              <a:latin typeface="Century Gothic" panose="020B0502020202020204" pitchFamily="34" charset="0"/>
            </a:endParaRPr>
          </a:p>
        </p:txBody>
      </p:sp>
      <p:sp>
        <p:nvSpPr>
          <p:cNvPr id="14" name="Content Placeholder 7"/>
          <p:cNvSpPr txBox="1">
            <a:spLocks/>
          </p:cNvSpPr>
          <p:nvPr/>
        </p:nvSpPr>
        <p:spPr>
          <a:xfrm>
            <a:off x="4267200" y="895350"/>
            <a:ext cx="4724400" cy="3429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smtClean="0">
                <a:latin typeface="Century Gothic" panose="020B0502020202020204" pitchFamily="34" charset="0"/>
              </a:rPr>
              <a:t>Ingredientes</a:t>
            </a:r>
            <a:endParaRPr lang="en-US" sz="2000" dirty="0" smtClean="0">
              <a:latin typeface="Century Gothic" panose="020B0502020202020204" pitchFamily="34" charset="0"/>
            </a:endParaRPr>
          </a:p>
          <a:p>
            <a:pPr lvl="1"/>
            <a:r>
              <a:rPr lang="es-ES" sz="1400" b="1" dirty="0" err="1"/>
              <a:t>Illumiscin</a:t>
            </a:r>
            <a:r>
              <a:rPr lang="es-ES" sz="1400" b="1" dirty="0" smtClean="0"/>
              <a:t>®</a:t>
            </a:r>
            <a:r>
              <a:rPr lang="es-ES" sz="1200" baseline="30000" dirty="0" smtClean="0"/>
              <a:t>*</a:t>
            </a:r>
            <a:r>
              <a:rPr lang="es-ES" sz="1400" b="1" dirty="0" smtClean="0"/>
              <a:t>: </a:t>
            </a:r>
            <a:r>
              <a:rPr lang="es-ES" sz="1400" dirty="0"/>
              <a:t>Una combinación de extracto de hojas de olivo, vitamina C y PCA de zinc que reduce la aparición de manchas oscuras y manchas de la edad, fomentando un color uniforme para que disfrutes de una piel saludable y radiante.</a:t>
            </a:r>
          </a:p>
          <a:p>
            <a:pPr lvl="1"/>
            <a:r>
              <a:rPr lang="es-ES" sz="1400" b="1" dirty="0" err="1"/>
              <a:t>Synovea</a:t>
            </a:r>
            <a:r>
              <a:rPr lang="es-ES" sz="1400" b="1" dirty="0"/>
              <a:t>® </a:t>
            </a:r>
            <a:r>
              <a:rPr lang="es-ES" sz="1400" b="1" dirty="0" smtClean="0"/>
              <a:t>HR</a:t>
            </a:r>
            <a:r>
              <a:rPr lang="es-ES" sz="1200" baseline="30000" dirty="0" smtClean="0">
                <a:solidFill>
                  <a:prstClr val="black"/>
                </a:solidFill>
                <a:latin typeface="Calibri"/>
                <a:cs typeface="+mn-cs"/>
              </a:rPr>
              <a:t>*</a:t>
            </a:r>
            <a:r>
              <a:rPr lang="es-ES" sz="1400" dirty="0"/>
              <a:t> </a:t>
            </a:r>
            <a:r>
              <a:rPr lang="es-ES" sz="1400" dirty="0" smtClean="0"/>
              <a:t>(</a:t>
            </a:r>
            <a:r>
              <a:rPr lang="es-ES" sz="1400" dirty="0" err="1"/>
              <a:t>Hexilresorcinol</a:t>
            </a:r>
            <a:r>
              <a:rPr lang="es-ES" sz="1400" dirty="0"/>
              <a:t>): Potente ingrediente que aporta luminosidad a la piel y reduce la aparición de manchas oscuras. Además de sus propiedades iluminadoras, ayuda a mantener el sistema antioxidante natural de la piel para protegerla del estrés oxidativo.</a:t>
            </a:r>
            <a:endParaRPr lang="en-US" sz="1400" dirty="0"/>
          </a:p>
        </p:txBody>
      </p:sp>
      <p:sp>
        <p:nvSpPr>
          <p:cNvPr id="2" name="Rectangle 1"/>
          <p:cNvSpPr/>
          <p:nvPr/>
        </p:nvSpPr>
        <p:spPr>
          <a:xfrm>
            <a:off x="4953000" y="4400550"/>
            <a:ext cx="3300954" cy="215444"/>
          </a:xfrm>
          <a:prstGeom prst="rect">
            <a:avLst/>
          </a:prstGeom>
        </p:spPr>
        <p:txBody>
          <a:bodyPr wrap="none">
            <a:spAutoFit/>
          </a:bodyPr>
          <a:lstStyle/>
          <a:p>
            <a:r>
              <a:rPr lang="es-ES" sz="800" dirty="0" smtClean="0">
                <a:latin typeface="Century Gothic"/>
                <a:cs typeface="Century Gothic"/>
              </a:rPr>
              <a:t>*</a:t>
            </a:r>
            <a:r>
              <a:rPr lang="es-ES" sz="800" dirty="0" err="1" smtClean="0">
                <a:latin typeface="Century Gothic"/>
                <a:cs typeface="Century Gothic"/>
              </a:rPr>
              <a:t>Illumiscin</a:t>
            </a:r>
            <a:r>
              <a:rPr lang="es-ES" sz="800" dirty="0" smtClean="0">
                <a:latin typeface="Century Gothic"/>
                <a:cs typeface="Century Gothic"/>
              </a:rPr>
              <a:t>® y </a:t>
            </a:r>
            <a:r>
              <a:rPr lang="es-ES" sz="800" dirty="0" err="1">
                <a:latin typeface="Century Gothic"/>
                <a:cs typeface="Century Gothic"/>
              </a:rPr>
              <a:t>Synovea</a:t>
            </a:r>
            <a:r>
              <a:rPr lang="es-ES" sz="800" dirty="0">
                <a:latin typeface="Century Gothic"/>
                <a:cs typeface="Century Gothic"/>
              </a:rPr>
              <a:t>® HR </a:t>
            </a:r>
            <a:r>
              <a:rPr lang="es-ES" sz="800" dirty="0" smtClean="0">
                <a:latin typeface="Century Gothic"/>
                <a:cs typeface="Century Gothic"/>
              </a:rPr>
              <a:t>son marcas registradas en los EE.UU. </a:t>
            </a:r>
            <a:endParaRPr lang="en-US" sz="800" dirty="0">
              <a:latin typeface="Century Gothic"/>
              <a:cs typeface="Century Gothic"/>
            </a:endParaRPr>
          </a:p>
        </p:txBody>
      </p:sp>
    </p:spTree>
    <p:extLst>
      <p:ext uri="{BB962C8B-B14F-4D97-AF65-F5344CB8AC3E}">
        <p14:creationId xmlns:p14="http://schemas.microsoft.com/office/powerpoint/2010/main" val="2766061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shop.com/sku/12204/300/single-bottle-2-oz60-ml.jpg?country=USA"/>
          <p:cNvPicPr>
            <a:picLocks noChangeAspect="1" noChangeArrowheads="1"/>
          </p:cNvPicPr>
          <p:nvPr/>
        </p:nvPicPr>
        <p:blipFill rotWithShape="1">
          <a:blip r:embed="rId2">
            <a:extLst>
              <a:ext uri="{28A0092B-C50C-407E-A947-70E740481C1C}">
                <a14:useLocalDpi xmlns:a14="http://schemas.microsoft.com/office/drawing/2010/main" val="0"/>
              </a:ext>
            </a:extLst>
          </a:blip>
          <a:srcRect l="35515" t="3597" r="39758" b="9152"/>
          <a:stretch/>
        </p:blipFill>
        <p:spPr bwMode="auto">
          <a:xfrm>
            <a:off x="1219200" y="1123950"/>
            <a:ext cx="883872" cy="3118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52" y="-248958"/>
            <a:ext cx="8254448" cy="6190836"/>
          </a:xfrm>
          <a:prstGeom prst="rect">
            <a:avLst/>
          </a:prstGeom>
        </p:spPr>
      </p:pic>
      <p:sp>
        <p:nvSpPr>
          <p:cNvPr id="8" name="Title 1"/>
          <p:cNvSpPr txBox="1">
            <a:spLocks/>
          </p:cNvSpPr>
          <p:nvPr/>
        </p:nvSpPr>
        <p:spPr>
          <a:xfrm>
            <a:off x="0" y="514350"/>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2800" b="0" dirty="0" smtClean="0">
                <a:latin typeface="Century Gothic" panose="020B0502020202020204" pitchFamily="34" charset="0"/>
              </a:rPr>
              <a:t>Lumi</a:t>
            </a:r>
            <a:r>
              <a:rPr lang="en-US" sz="2800" b="0" dirty="0"/>
              <a:t>è</a:t>
            </a:r>
            <a:r>
              <a:rPr lang="en-US" sz="2800" b="0" dirty="0" smtClean="0">
                <a:latin typeface="Century Gothic" panose="020B0502020202020204" pitchFamily="34" charset="0"/>
              </a:rPr>
              <a:t>re </a:t>
            </a:r>
            <a:r>
              <a:rPr lang="en-US" sz="2800" b="0" dirty="0">
                <a:latin typeface="Century Gothic" panose="020B0502020202020204" pitchFamily="34" charset="0"/>
              </a:rPr>
              <a:t>de </a:t>
            </a:r>
            <a:r>
              <a:rPr lang="en-US" sz="2800" b="0" dirty="0" smtClean="0">
                <a:latin typeface="Century Gothic" panose="020B0502020202020204" pitchFamily="34" charset="0"/>
              </a:rPr>
              <a:t>Vie</a:t>
            </a:r>
            <a:r>
              <a:rPr lang="en-US" sz="2800" b="0" baseline="30000" dirty="0" smtClean="0">
                <a:latin typeface="Century Gothic" panose="020B0502020202020204" pitchFamily="34" charset="0"/>
              </a:rPr>
              <a:t>®</a:t>
            </a:r>
            <a:r>
              <a:rPr lang="en-US" sz="2800" b="0" dirty="0">
                <a:latin typeface="Century Gothic" panose="020B0502020202020204" pitchFamily="34" charset="0"/>
              </a:rPr>
              <a:t/>
            </a:r>
            <a:br>
              <a:rPr lang="en-US" sz="2800" b="0" dirty="0">
                <a:latin typeface="Century Gothic" panose="020B0502020202020204" pitchFamily="34" charset="0"/>
              </a:rPr>
            </a:br>
            <a:r>
              <a:rPr lang="en-US" b="0" dirty="0" err="1">
                <a:solidFill>
                  <a:schemeClr val="bg1">
                    <a:lumMod val="75000"/>
                  </a:schemeClr>
                </a:solidFill>
                <a:latin typeface="Century Gothic" panose="020B0502020202020204" pitchFamily="34" charset="0"/>
              </a:rPr>
              <a:t>Concentrado</a:t>
            </a:r>
            <a:r>
              <a:rPr lang="en-US" b="0" dirty="0">
                <a:solidFill>
                  <a:schemeClr val="bg1">
                    <a:lumMod val="75000"/>
                  </a:schemeClr>
                </a:solidFill>
                <a:latin typeface="Century Gothic" panose="020B0502020202020204" pitchFamily="34" charset="0"/>
              </a:rPr>
              <a:t> de </a:t>
            </a:r>
            <a:r>
              <a:rPr lang="en-US" b="0" dirty="0" err="1" smtClean="0">
                <a:solidFill>
                  <a:schemeClr val="bg1">
                    <a:lumMod val="75000"/>
                  </a:schemeClr>
                </a:solidFill>
                <a:latin typeface="Century Gothic" panose="020B0502020202020204" pitchFamily="34" charset="0"/>
              </a:rPr>
              <a:t>suero</a:t>
            </a:r>
            <a:endParaRPr lang="en-US" b="0" dirty="0">
              <a:solidFill>
                <a:srgbClr val="BFBFBF"/>
              </a:solidFill>
            </a:endParaRPr>
          </a:p>
        </p:txBody>
      </p:sp>
    </p:spTree>
    <p:extLst>
      <p:ext uri="{BB962C8B-B14F-4D97-AF65-F5344CB8AC3E}">
        <p14:creationId xmlns:p14="http://schemas.microsoft.com/office/powerpoint/2010/main" val="25286280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6375"/>
            <a:ext cx="9144000" cy="857250"/>
          </a:xfrm>
        </p:spPr>
        <p:txBody>
          <a:bodyPr>
            <a:normAutofit/>
          </a:bodyPr>
          <a:lstStyle/>
          <a:p>
            <a:r>
              <a:rPr lang="es-ES" dirty="0"/>
              <a:t>Beneficios e </a:t>
            </a:r>
            <a:r>
              <a:rPr lang="es-ES" dirty="0" smtClean="0"/>
              <a:t>ingredientes</a:t>
            </a:r>
            <a:endParaRPr lang="en-US" dirty="0">
              <a:latin typeface="Century Gothic" panose="020B0502020202020204" pitchFamily="34" charset="0"/>
            </a:endParaRPr>
          </a:p>
        </p:txBody>
      </p:sp>
      <p:sp>
        <p:nvSpPr>
          <p:cNvPr id="8" name="Content Placeholder 5"/>
          <p:cNvSpPr txBox="1">
            <a:spLocks/>
          </p:cNvSpPr>
          <p:nvPr/>
        </p:nvSpPr>
        <p:spPr>
          <a:xfrm>
            <a:off x="381000" y="895350"/>
            <a:ext cx="4040188" cy="29634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dirty="0" smtClean="0"/>
              <a:t>Beneficios</a:t>
            </a:r>
          </a:p>
          <a:p>
            <a:pPr lvl="1"/>
            <a:r>
              <a:rPr lang="es-ES" sz="1600" dirty="0"/>
              <a:t>Ayuda a iluminar la piel para conseguir un rostro más radiante</a:t>
            </a:r>
          </a:p>
          <a:p>
            <a:pPr lvl="1"/>
            <a:r>
              <a:rPr lang="es-ES" sz="1600" dirty="0"/>
              <a:t>Contiene antioxidantes que ayudan a reducir los efectos del estrés oxidativo</a:t>
            </a:r>
          </a:p>
          <a:p>
            <a:pPr lvl="1"/>
            <a:r>
              <a:rPr lang="es-ES" sz="1600" dirty="0"/>
              <a:t>Ayuda a conseguir una tez clara y de aspecto </a:t>
            </a:r>
            <a:r>
              <a:rPr lang="es-ES" sz="1600" dirty="0" smtClean="0"/>
              <a:t>saludable</a:t>
            </a:r>
            <a:endParaRPr lang="en-US" sz="1600" dirty="0">
              <a:latin typeface="Century Gothic" panose="020B0502020202020204" pitchFamily="34" charset="0"/>
            </a:endParaRPr>
          </a:p>
        </p:txBody>
      </p:sp>
      <p:sp>
        <p:nvSpPr>
          <p:cNvPr id="12" name="Content Placeholder 7"/>
          <p:cNvSpPr txBox="1">
            <a:spLocks/>
          </p:cNvSpPr>
          <p:nvPr/>
        </p:nvSpPr>
        <p:spPr>
          <a:xfrm>
            <a:off x="4267200" y="895350"/>
            <a:ext cx="4724400" cy="3429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smtClean="0">
                <a:latin typeface="Century Gothic" panose="020B0502020202020204" pitchFamily="34" charset="0"/>
              </a:rPr>
              <a:t>Ingredientes</a:t>
            </a:r>
            <a:endParaRPr lang="en-US" sz="2000" dirty="0" smtClean="0">
              <a:latin typeface="Century Gothic" panose="020B0502020202020204" pitchFamily="34" charset="0"/>
            </a:endParaRPr>
          </a:p>
          <a:p>
            <a:pPr lvl="1"/>
            <a:r>
              <a:rPr lang="en-US" sz="1300" b="1" dirty="0" err="1" smtClean="0">
                <a:latin typeface="Century Gothic" panose="020B0502020202020204" pitchFamily="34" charset="0"/>
              </a:rPr>
              <a:t>Synovea</a:t>
            </a:r>
            <a:r>
              <a:rPr lang="en-US" sz="1300" b="1" dirty="0">
                <a:latin typeface="Century Gothic" panose="020B0502020202020204" pitchFamily="34" charset="0"/>
              </a:rPr>
              <a:t>® </a:t>
            </a:r>
            <a:r>
              <a:rPr lang="en-US" sz="1300" b="1" dirty="0" smtClean="0">
                <a:latin typeface="Century Gothic" panose="020B0502020202020204" pitchFamily="34" charset="0"/>
              </a:rPr>
              <a:t>HR</a:t>
            </a:r>
            <a:r>
              <a:rPr lang="es-ES" sz="1200" baseline="30000" dirty="0">
                <a:solidFill>
                  <a:prstClr val="black"/>
                </a:solidFill>
                <a:latin typeface="Calibri"/>
                <a:cs typeface="+mn-cs"/>
              </a:rPr>
              <a:t>*</a:t>
            </a:r>
            <a:r>
              <a:rPr lang="en-US" sz="1300" dirty="0" smtClean="0">
                <a:latin typeface="Century Gothic" panose="020B0502020202020204" pitchFamily="34" charset="0"/>
              </a:rPr>
              <a:t>: </a:t>
            </a:r>
            <a:r>
              <a:rPr lang="es-ES" sz="1300" dirty="0"/>
              <a:t>Potente ingrediente que aporta luminosidad a la piel y reduce la aparición de manchas oscuras. Además de sus beneficios iluminadores, ayuda a mantener el sistema antioxidante natural de la misma para contribuir a protegerla del estrés oxidativo.</a:t>
            </a:r>
            <a:endParaRPr lang="en-US" sz="1300" dirty="0" smtClean="0">
              <a:latin typeface="Century Gothic" panose="020B0502020202020204" pitchFamily="34" charset="0"/>
            </a:endParaRPr>
          </a:p>
          <a:p>
            <a:pPr lvl="1"/>
            <a:r>
              <a:rPr lang="en-US" sz="1300" b="1" dirty="0" err="1" smtClean="0">
                <a:latin typeface="Century gothic"/>
                <a:cs typeface="Century gothic"/>
              </a:rPr>
              <a:t>Juvenessence</a:t>
            </a:r>
            <a:r>
              <a:rPr lang="en-US" sz="1300" b="1" dirty="0" smtClean="0">
                <a:latin typeface="Century gothic"/>
                <a:cs typeface="Century gothic"/>
              </a:rPr>
              <a:t>®</a:t>
            </a:r>
            <a:r>
              <a:rPr lang="es-ES" sz="1200" baseline="30000" dirty="0">
                <a:solidFill>
                  <a:prstClr val="black"/>
                </a:solidFill>
                <a:latin typeface="Calibri"/>
                <a:cs typeface="+mn-cs"/>
              </a:rPr>
              <a:t>*</a:t>
            </a:r>
            <a:r>
              <a:rPr lang="en-US" sz="1300" b="1" dirty="0" smtClean="0">
                <a:latin typeface="Century gothic"/>
                <a:cs typeface="Century gothic"/>
              </a:rPr>
              <a:t>: </a:t>
            </a:r>
            <a:r>
              <a:rPr lang="es-ES" sz="1300" dirty="0"/>
              <a:t>Innovador extracto de algas marrones que protege la piel del estrés oxidativo causado por el medioambiente y que favorece el funcionamiento de la barrera de la piel para mantenerla hidratada. Estas propiedades de </a:t>
            </a:r>
            <a:r>
              <a:rPr lang="es-ES" sz="1300" dirty="0" err="1"/>
              <a:t>Juvenessence</a:t>
            </a:r>
            <a:r>
              <a:rPr lang="es-ES" sz="1300" dirty="0"/>
              <a:t>® ayudan a la piel a estar más tersa y suave, reduciendo la aparición del envejecimiento prematuro de la piel.</a:t>
            </a:r>
            <a:endParaRPr lang="en-US" sz="1300" dirty="0">
              <a:latin typeface="Century gothic"/>
              <a:cs typeface="Century gothic"/>
            </a:endParaRPr>
          </a:p>
          <a:p>
            <a:endParaRPr lang="en-US" sz="1600" dirty="0"/>
          </a:p>
        </p:txBody>
      </p:sp>
      <p:sp>
        <p:nvSpPr>
          <p:cNvPr id="2" name="Rectangle 1"/>
          <p:cNvSpPr/>
          <p:nvPr/>
        </p:nvSpPr>
        <p:spPr>
          <a:xfrm>
            <a:off x="5029200" y="4400550"/>
            <a:ext cx="3418825" cy="215444"/>
          </a:xfrm>
          <a:prstGeom prst="rect">
            <a:avLst/>
          </a:prstGeom>
        </p:spPr>
        <p:txBody>
          <a:bodyPr wrap="none">
            <a:spAutoFit/>
          </a:bodyPr>
          <a:lstStyle/>
          <a:p>
            <a:r>
              <a:rPr lang="en-US" sz="800" dirty="0" smtClean="0">
                <a:latin typeface="Century Gothic"/>
                <a:cs typeface="Century Gothic"/>
              </a:rPr>
              <a:t>*</a:t>
            </a:r>
            <a:r>
              <a:rPr lang="en-US" sz="800" dirty="0" err="1" smtClean="0">
                <a:latin typeface="Century Gothic"/>
                <a:cs typeface="Century Gothic"/>
              </a:rPr>
              <a:t>Synovea</a:t>
            </a:r>
            <a:r>
              <a:rPr lang="en-US" sz="800" dirty="0">
                <a:latin typeface="Century Gothic"/>
                <a:cs typeface="Century Gothic"/>
              </a:rPr>
              <a:t>® </a:t>
            </a:r>
            <a:r>
              <a:rPr lang="en-US" sz="800" dirty="0" smtClean="0">
                <a:latin typeface="Century Gothic"/>
                <a:cs typeface="Century Gothic"/>
              </a:rPr>
              <a:t>HR y </a:t>
            </a:r>
            <a:r>
              <a:rPr lang="en-US" sz="800" dirty="0" err="1">
                <a:latin typeface="Century Gothic"/>
                <a:cs typeface="Century Gothic"/>
              </a:rPr>
              <a:t>Juvenessence</a:t>
            </a:r>
            <a:r>
              <a:rPr lang="en-US" sz="800" dirty="0" smtClean="0">
                <a:latin typeface="Century Gothic"/>
                <a:cs typeface="Century Gothic"/>
              </a:rPr>
              <a:t>® son </a:t>
            </a:r>
            <a:r>
              <a:rPr lang="en-US" sz="800" dirty="0" err="1" smtClean="0">
                <a:latin typeface="Century Gothic"/>
                <a:cs typeface="Century Gothic"/>
              </a:rPr>
              <a:t>marcas</a:t>
            </a:r>
            <a:r>
              <a:rPr lang="en-US" sz="800" dirty="0" smtClean="0">
                <a:latin typeface="Century Gothic"/>
                <a:cs typeface="Century Gothic"/>
              </a:rPr>
              <a:t> </a:t>
            </a:r>
            <a:r>
              <a:rPr lang="en-US" sz="800" dirty="0" err="1" smtClean="0">
                <a:latin typeface="Century Gothic"/>
                <a:cs typeface="Century Gothic"/>
              </a:rPr>
              <a:t>registradas</a:t>
            </a:r>
            <a:r>
              <a:rPr lang="en-US" sz="800" dirty="0" smtClean="0">
                <a:latin typeface="Century Gothic"/>
                <a:cs typeface="Century Gothic"/>
              </a:rPr>
              <a:t> en EE.UU. </a:t>
            </a:r>
            <a:endParaRPr lang="en-US" sz="800" dirty="0">
              <a:latin typeface="Century Gothic"/>
              <a:cs typeface="Century Gothic"/>
            </a:endParaRPr>
          </a:p>
        </p:txBody>
      </p:sp>
    </p:spTree>
    <p:extLst>
      <p:ext uri="{BB962C8B-B14F-4D97-AF65-F5344CB8AC3E}">
        <p14:creationId xmlns:p14="http://schemas.microsoft.com/office/powerpoint/2010/main" val="2427850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277" y="3568090"/>
            <a:ext cx="7772400" cy="11017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rgbClr val="73623C"/>
                </a:solidFill>
                <a:latin typeface="+mj-lt"/>
                <a:ea typeface="+mj-ea"/>
                <a:cs typeface="+mj-cs"/>
              </a:defRPr>
            </a:lvl1pPr>
          </a:lstStyle>
          <a:p>
            <a:endParaRPr lang="en-US" sz="3600" dirty="0"/>
          </a:p>
        </p:txBody>
      </p:sp>
      <p:sp>
        <p:nvSpPr>
          <p:cNvPr id="5" name="Rectangle 4"/>
          <p:cNvSpPr/>
          <p:nvPr/>
        </p:nvSpPr>
        <p:spPr>
          <a:xfrm>
            <a:off x="685800" y="1922443"/>
            <a:ext cx="7708561" cy="954107"/>
          </a:xfrm>
          <a:prstGeom prst="rect">
            <a:avLst/>
          </a:prstGeom>
        </p:spPr>
        <p:txBody>
          <a:bodyPr wrap="none">
            <a:spAutoFit/>
          </a:bodyPr>
          <a:lstStyle/>
          <a:p>
            <a:pPr algn="ctr"/>
            <a:r>
              <a:rPr lang="es-ES" sz="2800" dirty="0" smtClean="0">
                <a:solidFill>
                  <a:srgbClr val="60502E"/>
                </a:solidFill>
                <a:latin typeface="Century Gothic"/>
                <a:cs typeface="Century Gothic"/>
              </a:rPr>
              <a:t>Motives</a:t>
            </a:r>
            <a:r>
              <a:rPr lang="es-ES" sz="2800" baseline="30000" dirty="0" smtClean="0">
                <a:solidFill>
                  <a:srgbClr val="60502E"/>
                </a:solidFill>
                <a:latin typeface="Century Gothic"/>
                <a:cs typeface="Century Gothic"/>
              </a:rPr>
              <a:t>®</a:t>
            </a:r>
            <a:r>
              <a:rPr lang="es-ES" sz="2800" dirty="0" smtClean="0">
                <a:solidFill>
                  <a:srgbClr val="60502E"/>
                </a:solidFill>
                <a:latin typeface="Century Gothic"/>
                <a:cs typeface="Century Gothic"/>
              </a:rPr>
              <a:t> es una marca de </a:t>
            </a:r>
            <a:r>
              <a:rPr lang="es-ES" sz="2800" dirty="0" err="1" smtClean="0">
                <a:solidFill>
                  <a:srgbClr val="60502E"/>
                </a:solidFill>
                <a:latin typeface="Century Gothic"/>
                <a:cs typeface="Century Gothic"/>
              </a:rPr>
              <a:t>Market</a:t>
            </a:r>
            <a:r>
              <a:rPr lang="es-ES" sz="2800" dirty="0" smtClean="0">
                <a:solidFill>
                  <a:srgbClr val="60502E"/>
                </a:solidFill>
                <a:latin typeface="Century Gothic"/>
                <a:cs typeface="Century Gothic"/>
              </a:rPr>
              <a:t> </a:t>
            </a:r>
            <a:r>
              <a:rPr lang="es-ES" sz="2800" dirty="0" err="1" smtClean="0">
                <a:solidFill>
                  <a:srgbClr val="60502E"/>
                </a:solidFill>
                <a:latin typeface="Century Gothic"/>
                <a:cs typeface="Century Gothic"/>
              </a:rPr>
              <a:t>America</a:t>
            </a:r>
            <a:r>
              <a:rPr lang="es-ES" sz="2800" dirty="0" smtClean="0">
                <a:solidFill>
                  <a:srgbClr val="60502E"/>
                </a:solidFill>
                <a:latin typeface="Century Gothic"/>
                <a:cs typeface="Century Gothic"/>
              </a:rPr>
              <a:t> </a:t>
            </a:r>
          </a:p>
          <a:p>
            <a:pPr algn="ctr"/>
            <a:r>
              <a:rPr lang="es-ES" sz="2800" dirty="0" smtClean="0">
                <a:solidFill>
                  <a:srgbClr val="60502E"/>
                </a:solidFill>
                <a:latin typeface="Century Gothic"/>
                <a:cs typeface="Century Gothic"/>
              </a:rPr>
              <a:t>registrada en los EE.UU.</a:t>
            </a:r>
            <a:endParaRPr lang="en-US" sz="2800" dirty="0">
              <a:solidFill>
                <a:srgbClr val="60502E"/>
              </a:solidFill>
              <a:latin typeface="Century Gothic"/>
              <a:cs typeface="Century Gothic"/>
            </a:endParaRPr>
          </a:p>
        </p:txBody>
      </p:sp>
    </p:spTree>
    <p:extLst>
      <p:ext uri="{BB962C8B-B14F-4D97-AF65-F5344CB8AC3E}">
        <p14:creationId xmlns:p14="http://schemas.microsoft.com/office/powerpoint/2010/main" val="1437865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28600" y="1047750"/>
            <a:ext cx="7772400" cy="3810000"/>
          </a:xfrm>
        </p:spPr>
        <p:txBody>
          <a:bodyPr>
            <a:normAutofit/>
          </a:bodyPr>
          <a:lstStyle/>
          <a:p>
            <a:r>
              <a:rPr lang="es-ES" sz="2000" dirty="0"/>
              <a:t>Para EVITAR que se produzca más </a:t>
            </a:r>
            <a:r>
              <a:rPr lang="es-ES" sz="2000" dirty="0" err="1" smtClean="0"/>
              <a:t>hiperpigmentación</a:t>
            </a:r>
            <a:r>
              <a:rPr lang="en-US" sz="2000" dirty="0" smtClean="0">
                <a:latin typeface="Century Gothic" panose="020B0502020202020204" pitchFamily="34" charset="0"/>
              </a:rPr>
              <a:t>:</a:t>
            </a:r>
          </a:p>
          <a:p>
            <a:pPr lvl="1"/>
            <a:r>
              <a:rPr lang="es-ES" sz="1600" b="1" dirty="0"/>
              <a:t>Limita la exposición a los rayos </a:t>
            </a:r>
            <a:r>
              <a:rPr lang="es-ES" sz="1600" b="1" dirty="0" err="1"/>
              <a:t>UV</a:t>
            </a:r>
            <a:r>
              <a:rPr lang="es-ES" sz="1600" b="1" dirty="0"/>
              <a:t>.</a:t>
            </a:r>
            <a:r>
              <a:rPr lang="es-ES" sz="1600" dirty="0"/>
              <a:t> La exposición a los rayos </a:t>
            </a:r>
            <a:r>
              <a:rPr lang="es-ES" sz="1600" dirty="0" err="1"/>
              <a:t>UV</a:t>
            </a:r>
            <a:r>
              <a:rPr lang="es-ES" sz="1600" dirty="0"/>
              <a:t> es una de las causas más comunes de la </a:t>
            </a:r>
            <a:r>
              <a:rPr lang="es-ES" sz="1600" dirty="0" err="1"/>
              <a:t>hiperpigmentación</a:t>
            </a:r>
            <a:r>
              <a:rPr lang="es-ES" sz="1600" dirty="0"/>
              <a:t>. Aunque limitar la exposición no afectará a la </a:t>
            </a:r>
            <a:r>
              <a:rPr lang="es-ES" sz="1600" dirty="0" err="1"/>
              <a:t>hiperpigmentación</a:t>
            </a:r>
            <a:r>
              <a:rPr lang="es-ES" sz="1600" dirty="0"/>
              <a:t> ya existente, puede ayudar a prevenir que vaya más.</a:t>
            </a:r>
          </a:p>
          <a:p>
            <a:pPr lvl="1"/>
            <a:r>
              <a:rPr lang="es-ES" sz="1600" dirty="0"/>
              <a:t>No uses camas de bronceado.</a:t>
            </a:r>
          </a:p>
          <a:p>
            <a:pPr lvl="1"/>
            <a:r>
              <a:rPr lang="es-ES" sz="1600" dirty="0"/>
              <a:t>Limita el tiempo al aire libre y no tomes el sol. </a:t>
            </a:r>
          </a:p>
          <a:p>
            <a:pPr lvl="1"/>
            <a:r>
              <a:rPr lang="es-ES" sz="1600" b="1" u="sng" dirty="0"/>
              <a:t>Ponte siempre protector solar</a:t>
            </a:r>
            <a:r>
              <a:rPr lang="es-ES" sz="1600" dirty="0"/>
              <a:t>. En horas de máxima insolación, cúbrete con un sombrero y manga larga. </a:t>
            </a:r>
            <a:endParaRPr lang="en-US" sz="1600" dirty="0">
              <a:latin typeface="Century Gothic" panose="020B0502020202020204" pitchFamily="34" charset="0"/>
            </a:endParaRPr>
          </a:p>
          <a:p>
            <a:pPr marL="0" indent="0">
              <a:buNone/>
            </a:pPr>
            <a:endParaRPr lang="en-US" sz="1800" b="1" dirty="0">
              <a:latin typeface="Century Gothic" panose="020B0502020202020204" pitchFamily="34" charset="0"/>
            </a:endParaRPr>
          </a:p>
          <a:p>
            <a:pPr marL="0" indent="0">
              <a:buNone/>
            </a:pPr>
            <a:endParaRPr lang="en-US" sz="1800" cap="all" dirty="0" smtClean="0">
              <a:latin typeface="Century Gothic" panose="020B0502020202020204" pitchFamily="34" charset="0"/>
            </a:endParaRPr>
          </a:p>
          <a:p>
            <a:pPr marL="0" indent="0">
              <a:buNone/>
            </a:pPr>
            <a:endParaRPr lang="en-US" sz="1800" cap="all"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2800" b="0" i="0" kern="1200">
                <a:solidFill>
                  <a:srgbClr val="86754D"/>
                </a:solidFill>
                <a:latin typeface="Century Gothic"/>
                <a:ea typeface="+mj-ea"/>
                <a:cs typeface="Century Gothic"/>
              </a:defRPr>
            </a:lvl1pPr>
          </a:lstStyle>
          <a:p>
            <a:r>
              <a:rPr lang="es-ES" dirty="0"/>
              <a:t>Causas de la </a:t>
            </a:r>
            <a:r>
              <a:rPr lang="es-ES" dirty="0" err="1" smtClean="0"/>
              <a:t>hiperpigmentación</a:t>
            </a:r>
            <a:endParaRPr lang="en-US" dirty="0"/>
          </a:p>
        </p:txBody>
      </p:sp>
    </p:spTree>
    <p:extLst>
      <p:ext uri="{BB962C8B-B14F-4D97-AF65-F5344CB8AC3E}">
        <p14:creationId xmlns:p14="http://schemas.microsoft.com/office/powerpoint/2010/main" val="1839182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n-US" sz="4000" b="1" dirty="0" err="1" smtClean="0">
                <a:solidFill>
                  <a:srgbClr val="86754D"/>
                </a:solidFill>
              </a:rPr>
              <a:t>ACNÉ</a:t>
            </a:r>
            <a:endParaRPr sz="2400" b="1" dirty="0"/>
          </a:p>
        </p:txBody>
      </p:sp>
    </p:spTree>
    <p:extLst>
      <p:ext uri="{BB962C8B-B14F-4D97-AF65-F5344CB8AC3E}">
        <p14:creationId xmlns:p14="http://schemas.microsoft.com/office/powerpoint/2010/main" val="2527326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33400" y="828675"/>
            <a:ext cx="5562600" cy="4095750"/>
          </a:xfrm>
          <a:prstGeom prst="rect">
            <a:avLst/>
          </a:prstGeom>
        </p:spPr>
        <p:txBody>
          <a:bodyPr>
            <a:normAutofit/>
          </a:bodyPr>
          <a:lstStyle/>
          <a:p>
            <a:pPr lvl="0"/>
            <a:r>
              <a:rPr lang="es-ES" sz="1500" dirty="0"/>
              <a:t>El acné es uno de los problemas cutáneo más habituales y molestos. Aunque muy a menudo se asocia a la adolescencia y al inicio de la pubertad, lo cierto es que puedes tener acné a cualquier edad, lo que lo hace aún más frustrante.</a:t>
            </a:r>
          </a:p>
          <a:p>
            <a:pPr lvl="0"/>
            <a:r>
              <a:rPr lang="es-ES" sz="1500" dirty="0"/>
              <a:t>Los poros (pequeños orificios) de la piel humana conectan con las glándulas sebáceas situadas bajo la piel. Las glándulas están conectadas a los poros a través de los folículos (pequeños canales). Estas glándulas producen sebo, un líquido aceitoso. El sebo transporta las células muertas a través de los folículos hacia la superficie de la piel. </a:t>
            </a:r>
          </a:p>
          <a:p>
            <a:r>
              <a:rPr lang="es-ES" sz="1500" b="1" dirty="0"/>
              <a:t>El acné </a:t>
            </a:r>
            <a:r>
              <a:rPr lang="es-ES" sz="1500" dirty="0"/>
              <a:t>se produce cuando estos folículos se quedan bloqueados por una mezcla de sebo y células muertas que permiten que se reproduzcan las bacterias</a:t>
            </a:r>
            <a:r>
              <a:rPr lang="es-ES" sz="1500" dirty="0" smtClean="0"/>
              <a:t>.</a:t>
            </a:r>
            <a:endParaRPr lang="en-US" sz="1500" dirty="0" smtClean="0">
              <a:latin typeface="Century Gothic" panose="020B0502020202020204" pitchFamily="34" charset="0"/>
            </a:endParaRPr>
          </a:p>
          <a:p>
            <a:pPr>
              <a:lnSpc>
                <a:spcPct val="90000"/>
              </a:lnSpc>
            </a:pPr>
            <a:endParaRPr lang="en-US" sz="1800" dirty="0">
              <a:latin typeface="Century Gothic" panose="020B0502020202020204" pitchFamily="34" charset="0"/>
            </a:endParaRPr>
          </a:p>
        </p:txBody>
      </p:sp>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s-ES" dirty="0"/>
              <a:t>¿Qué es el acné</a:t>
            </a:r>
            <a:r>
              <a:rPr lang="es-ES" dirty="0" smtClean="0"/>
              <a:t>?</a:t>
            </a:r>
            <a:endParaRPr lang="en-US" dirty="0">
              <a:latin typeface="Century Gothic" panose="020B0502020202020204" pitchFamily="34" charset="0"/>
            </a:endParaRPr>
          </a:p>
        </p:txBody>
      </p:sp>
      <p:pic>
        <p:nvPicPr>
          <p:cNvPr id="6" name="Picture 2" descr="http://img.webmd.com/dtmcms/live/webmd/consumer_assets/site_images/articles/health_tools/adult_acne_answers_slideshow/PRInc_rm_photo_of_acne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76550"/>
            <a:ext cx="2158533" cy="14266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rossSectionSkinBlemishesEricsPhotograpghyGettyImages.jpg - Photo: Eric's Phtotgraphy / Getty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9592" r="14772"/>
          <a:stretch/>
        </p:blipFill>
        <p:spPr bwMode="auto">
          <a:xfrm>
            <a:off x="6400800" y="819150"/>
            <a:ext cx="2294983" cy="202282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791449" y="3091334"/>
            <a:ext cx="762001" cy="230832"/>
          </a:xfrm>
          <a:prstGeom prst="rect">
            <a:avLst/>
          </a:prstGeom>
          <a:solidFill>
            <a:schemeClr val="accent2"/>
          </a:solidFill>
        </p:spPr>
        <p:txBody>
          <a:bodyPr wrap="square" rtlCol="0">
            <a:spAutoFit/>
          </a:bodyPr>
          <a:lstStyle/>
          <a:p>
            <a:r>
              <a:rPr lang="es-ES" sz="900" dirty="0" smtClean="0">
                <a:latin typeface="Arial Narrow" panose="020B0606020202030204" pitchFamily="34" charset="0"/>
              </a:rPr>
              <a:t>Punto negro</a:t>
            </a:r>
            <a:endParaRPr lang="es-ES" sz="900" dirty="0">
              <a:latin typeface="Arial Narrow" panose="020B0606020202030204" pitchFamily="34" charset="0"/>
            </a:endParaRPr>
          </a:p>
        </p:txBody>
      </p:sp>
      <p:sp>
        <p:nvSpPr>
          <p:cNvPr id="7" name="6 CuadroTexto"/>
          <p:cNvSpPr txBox="1"/>
          <p:nvPr/>
        </p:nvSpPr>
        <p:spPr>
          <a:xfrm>
            <a:off x="8001000" y="3441700"/>
            <a:ext cx="634534" cy="230832"/>
          </a:xfrm>
          <a:prstGeom prst="rect">
            <a:avLst/>
          </a:prstGeom>
          <a:solidFill>
            <a:schemeClr val="accent2">
              <a:lumMod val="20000"/>
              <a:lumOff val="80000"/>
            </a:schemeClr>
          </a:solidFill>
        </p:spPr>
        <p:txBody>
          <a:bodyPr wrap="square" rtlCol="0">
            <a:spAutoFit/>
          </a:bodyPr>
          <a:lstStyle/>
          <a:p>
            <a:r>
              <a:rPr lang="es-ES" sz="900" dirty="0" smtClean="0">
                <a:latin typeface="Arial Narrow" panose="020B0606020202030204" pitchFamily="34" charset="0"/>
              </a:rPr>
              <a:t>Sebo</a:t>
            </a:r>
            <a:endParaRPr lang="es-ES" sz="900" dirty="0">
              <a:latin typeface="Arial Narrow" panose="020B0606020202030204" pitchFamily="34" charset="0"/>
            </a:endParaRPr>
          </a:p>
        </p:txBody>
      </p:sp>
      <p:sp>
        <p:nvSpPr>
          <p:cNvPr id="8" name="7 CuadroTexto"/>
          <p:cNvSpPr txBox="1"/>
          <p:nvPr/>
        </p:nvSpPr>
        <p:spPr>
          <a:xfrm>
            <a:off x="6629400" y="3359027"/>
            <a:ext cx="533401" cy="230832"/>
          </a:xfrm>
          <a:prstGeom prst="rect">
            <a:avLst/>
          </a:prstGeom>
          <a:solidFill>
            <a:schemeClr val="accent2"/>
          </a:solidFill>
        </p:spPr>
        <p:txBody>
          <a:bodyPr wrap="square" rtlCol="0">
            <a:spAutoFit/>
          </a:bodyPr>
          <a:lstStyle/>
          <a:p>
            <a:r>
              <a:rPr lang="es-ES" sz="900" dirty="0" smtClean="0">
                <a:latin typeface="Arial Narrow" panose="020B0606020202030204" pitchFamily="34" charset="0"/>
              </a:rPr>
              <a:t>Folículo</a:t>
            </a:r>
            <a:endParaRPr lang="es-ES" sz="900" dirty="0">
              <a:latin typeface="Arial Narrow" panose="020B0606020202030204" pitchFamily="34" charset="0"/>
            </a:endParaRPr>
          </a:p>
        </p:txBody>
      </p:sp>
      <p:sp>
        <p:nvSpPr>
          <p:cNvPr id="9" name="8 CuadroTexto"/>
          <p:cNvSpPr txBox="1"/>
          <p:nvPr/>
        </p:nvSpPr>
        <p:spPr>
          <a:xfrm>
            <a:off x="8001000" y="4019550"/>
            <a:ext cx="666752" cy="369332"/>
          </a:xfrm>
          <a:prstGeom prst="rect">
            <a:avLst/>
          </a:prstGeom>
          <a:solidFill>
            <a:schemeClr val="accent2">
              <a:lumMod val="20000"/>
              <a:lumOff val="80000"/>
            </a:schemeClr>
          </a:solidFill>
        </p:spPr>
        <p:txBody>
          <a:bodyPr wrap="square" rtlCol="0">
            <a:spAutoFit/>
          </a:bodyPr>
          <a:lstStyle/>
          <a:p>
            <a:r>
              <a:rPr lang="es-ES" sz="900" dirty="0" smtClean="0">
                <a:latin typeface="Arial Narrow" panose="020B0606020202030204" pitchFamily="34" charset="0"/>
              </a:rPr>
              <a:t>Glándulas sebáceas</a:t>
            </a:r>
            <a:endParaRPr lang="es-ES" sz="900" dirty="0">
              <a:latin typeface="Arial Narrow" panose="020B0606020202030204" pitchFamily="34" charset="0"/>
            </a:endParaRPr>
          </a:p>
        </p:txBody>
      </p:sp>
    </p:spTree>
    <p:extLst>
      <p:ext uri="{BB962C8B-B14F-4D97-AF65-F5344CB8AC3E}">
        <p14:creationId xmlns:p14="http://schemas.microsoft.com/office/powerpoint/2010/main" val="17931515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s-ES" dirty="0"/>
              <a:t>Causas del </a:t>
            </a:r>
            <a:r>
              <a:rPr lang="es-ES" dirty="0" smtClean="0"/>
              <a:t>acné</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047750"/>
            <a:ext cx="8229600" cy="3962400"/>
          </a:xfrm>
          <a:prstGeom prst="rect">
            <a:avLst/>
          </a:prstGeom>
        </p:spPr>
        <p:txBody>
          <a:bodyPr>
            <a:normAutofit/>
          </a:bodyPr>
          <a:lstStyle/>
          <a:p>
            <a:pPr lvl="0"/>
            <a:r>
              <a:rPr lang="es-ES" sz="2000" dirty="0"/>
              <a:t>Hay tres causas principales que inciden en el desarrollo del acné. El resultado de la combinación de estos factores es la producción de brotes de acné. Todos deben estar presentes para que se origine el acné.</a:t>
            </a:r>
          </a:p>
          <a:p>
            <a:pPr lvl="0"/>
            <a:r>
              <a:rPr lang="es-ES" sz="2000" b="1" dirty="0"/>
              <a:t>Glándulas sebáceas </a:t>
            </a:r>
            <a:r>
              <a:rPr lang="es-ES" sz="2000" b="1" dirty="0" smtClean="0"/>
              <a:t>hiperactivas</a:t>
            </a:r>
            <a:endParaRPr lang="es-ES" sz="2000" dirty="0"/>
          </a:p>
          <a:p>
            <a:pPr lvl="1"/>
            <a:r>
              <a:rPr lang="es-ES" sz="1600" i="1" u="sng" dirty="0">
                <a:hlinkClick r:id="rId2"/>
              </a:rPr>
              <a:t>Las glándulas sebáceas</a:t>
            </a:r>
            <a:r>
              <a:rPr lang="es-ES" sz="1600" i="1" dirty="0">
                <a:hlinkClick r:id="rId2"/>
              </a:rPr>
              <a:t> </a:t>
            </a:r>
            <a:r>
              <a:rPr lang="es-ES" sz="1600" dirty="0"/>
              <a:t>producen el </a:t>
            </a:r>
            <a:r>
              <a:rPr lang="es-ES" sz="1600" u="sng" dirty="0">
                <a:hlinkClick r:id="rId3"/>
              </a:rPr>
              <a:t>sebo</a:t>
            </a:r>
            <a:r>
              <a:rPr lang="es-ES" sz="1600" dirty="0"/>
              <a:t>, la sustancia grasa necesaria para lubricar la superficie de la piel. Las glándulas sebáceas de las personas con tendencia </a:t>
            </a:r>
            <a:r>
              <a:rPr lang="es-ES" sz="1600" dirty="0" err="1"/>
              <a:t>acneica</a:t>
            </a:r>
            <a:r>
              <a:rPr lang="es-ES" sz="1600" dirty="0"/>
              <a:t> producen más sebo del necesario. El exceso de grasa se queda en el poro, bloqueando el conducto sebáceo y obstruyendo el folículo</a:t>
            </a:r>
            <a:r>
              <a:rPr lang="es-ES" sz="1600" dirty="0" smtClean="0"/>
              <a:t>.</a:t>
            </a:r>
            <a:r>
              <a:rPr lang="en-US" sz="1600" dirty="0" smtClean="0">
                <a:latin typeface="Century Gothic" panose="020B0502020202020204" pitchFamily="34" charset="0"/>
              </a:rPr>
              <a:t> </a:t>
            </a:r>
            <a:endParaRPr lang="en-US" sz="1400" dirty="0" smtClean="0">
              <a:latin typeface="Century Gothic" panose="020B0502020202020204" pitchFamily="34" charset="0"/>
            </a:endParaRPr>
          </a:p>
          <a:p>
            <a:pPr fontAlgn="base"/>
            <a:endParaRPr lang="en-US" sz="1800" dirty="0">
              <a:latin typeface="Century Gothic" panose="020B0502020202020204" pitchFamily="34" charset="0"/>
            </a:endParaRPr>
          </a:p>
          <a:p>
            <a:pPr marL="0" indent="0">
              <a:buNone/>
            </a:pPr>
            <a:endParaRPr lang="en-US" sz="1800" dirty="0" smtClean="0">
              <a:latin typeface="Century Gothic" panose="020B0502020202020204" pitchFamily="34" charset="0"/>
            </a:endParaRPr>
          </a:p>
          <a:p>
            <a:pPr marL="0" indent="0">
              <a:buNone/>
            </a:pPr>
            <a:endParaRPr lang="en-US" sz="1800" dirty="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4202872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s-ES" dirty="0"/>
              <a:t>Causas del acné</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381000" y="1047750"/>
            <a:ext cx="8229600" cy="3810000"/>
          </a:xfrm>
          <a:prstGeom prst="rect">
            <a:avLst/>
          </a:prstGeom>
          <a:ln>
            <a:solidFill>
              <a:schemeClr val="bg1"/>
            </a:solidFill>
          </a:ln>
        </p:spPr>
        <p:txBody>
          <a:bodyPr>
            <a:noAutofit/>
          </a:bodyPr>
          <a:lstStyle/>
          <a:p>
            <a:pPr lvl="0"/>
            <a:r>
              <a:rPr lang="es-ES" sz="2000" b="1" dirty="0"/>
              <a:t>Desprendimiento anormal de células cutáneas</a:t>
            </a:r>
            <a:endParaRPr lang="es-ES" sz="2000" dirty="0"/>
          </a:p>
          <a:p>
            <a:pPr lvl="1"/>
            <a:r>
              <a:rPr lang="es-ES" sz="1600" dirty="0"/>
              <a:t>Las células cutáneas muertas se desprenden continuamente de la </a:t>
            </a:r>
            <a:r>
              <a:rPr lang="es-ES" sz="1600" u="sng" dirty="0">
                <a:hlinkClick r:id="rId2"/>
              </a:rPr>
              <a:t>epidermis</a:t>
            </a:r>
            <a:r>
              <a:rPr lang="es-ES" sz="1600" dirty="0">
                <a:hlinkClick r:id="rId2"/>
              </a:rPr>
              <a:t> </a:t>
            </a:r>
            <a:r>
              <a:rPr lang="es-ES" sz="1600" dirty="0"/>
              <a:t>mediante un proceso llamado </a:t>
            </a:r>
            <a:r>
              <a:rPr lang="es-ES" sz="1600" u="sng" dirty="0">
                <a:hlinkClick r:id="rId3"/>
              </a:rPr>
              <a:t>descamación</a:t>
            </a:r>
            <a:r>
              <a:rPr lang="es-ES" sz="1600" dirty="0"/>
              <a:t>. La piel con tendencia </a:t>
            </a:r>
            <a:r>
              <a:rPr lang="es-ES" sz="1600" dirty="0" err="1"/>
              <a:t>acneica</a:t>
            </a:r>
            <a:r>
              <a:rPr lang="es-ES" sz="1600" dirty="0"/>
              <a:t> produce más células cutáneas muertas de lo normal, pero estas no se desprenden como deberían, sino que se quedan dentro del folículo formando un </a:t>
            </a:r>
            <a:r>
              <a:rPr lang="es-ES" sz="1600" u="sng" dirty="0">
                <a:hlinkClick r:id="rId4"/>
              </a:rPr>
              <a:t>comedón</a:t>
            </a:r>
            <a:r>
              <a:rPr lang="es-ES" sz="1600" dirty="0"/>
              <a:t>.</a:t>
            </a:r>
          </a:p>
          <a:p>
            <a:pPr lvl="0"/>
            <a:r>
              <a:rPr lang="es-ES" sz="2000" b="1" dirty="0"/>
              <a:t>Proliferación de bacterias</a:t>
            </a:r>
            <a:endParaRPr lang="es-ES" sz="2000" dirty="0"/>
          </a:p>
          <a:p>
            <a:pPr lvl="1"/>
            <a:r>
              <a:rPr lang="es-ES" sz="1600" dirty="0"/>
              <a:t>Las bacterias se reproducen sin control en la piel </a:t>
            </a:r>
            <a:r>
              <a:rPr lang="es-ES" sz="1600" dirty="0" err="1"/>
              <a:t>acneica</a:t>
            </a:r>
            <a:r>
              <a:rPr lang="es-ES" sz="1600" dirty="0"/>
              <a:t>. El tapón de sebo y células muertas en el poro forma un medio anaeróbico donde no puede entrar el oxígeno. Las bacterias se desarrollan bien en este </a:t>
            </a:r>
            <a:r>
              <a:rPr lang="es-ES" sz="1600" dirty="0" smtClean="0"/>
              <a:t>medio.</a:t>
            </a:r>
          </a:p>
          <a:p>
            <a:pPr lvl="1"/>
            <a:r>
              <a:rPr lang="es-ES" sz="1600" dirty="0"/>
              <a:t>Cuando tienes sebo, células muertas y bacterias atrapados en el poro, se produce un residuo de ácido graso que irrita el tejido del poro, lo que produce enrojecimiento e inflamación. </a:t>
            </a:r>
            <a:endParaRPr lang="en-US" sz="1600" dirty="0"/>
          </a:p>
          <a:p>
            <a:pPr marL="0" indent="0">
              <a:buNone/>
            </a:pPr>
            <a:endParaRPr lang="en-US" sz="1600" dirty="0"/>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2841881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n-US" dirty="0" err="1" smtClean="0">
                <a:latin typeface="Century Gothic" panose="020B0502020202020204" pitchFamily="34" charset="0"/>
              </a:rPr>
              <a:t>Formas</a:t>
            </a:r>
            <a:r>
              <a:rPr lang="en-US" dirty="0" smtClean="0">
                <a:latin typeface="Century Gothic" panose="020B0502020202020204" pitchFamily="34" charset="0"/>
              </a:rPr>
              <a:t> de </a:t>
            </a:r>
            <a:r>
              <a:rPr lang="en-US" dirty="0" err="1" smtClean="0">
                <a:latin typeface="Century Gothic" panose="020B0502020202020204" pitchFamily="34" charset="0"/>
              </a:rPr>
              <a:t>acné</a:t>
            </a:r>
            <a:endParaRPr lang="en-US" sz="2800" dirty="0">
              <a:latin typeface="Century Gothic" panose="020B0502020202020204" pitchFamily="34" charset="0"/>
            </a:endParaRPr>
          </a:p>
        </p:txBody>
      </p:sp>
      <p:sp>
        <p:nvSpPr>
          <p:cNvPr id="4" name="Content Placeholder 3"/>
          <p:cNvSpPr>
            <a:spLocks noGrp="1"/>
          </p:cNvSpPr>
          <p:nvPr>
            <p:ph idx="4294967295"/>
          </p:nvPr>
        </p:nvSpPr>
        <p:spPr>
          <a:xfrm>
            <a:off x="228600" y="742950"/>
            <a:ext cx="8686800" cy="4038600"/>
          </a:xfrm>
          <a:prstGeom prst="rect">
            <a:avLst/>
          </a:prstGeom>
        </p:spPr>
        <p:txBody>
          <a:bodyPr>
            <a:noAutofit/>
          </a:bodyPr>
          <a:lstStyle/>
          <a:p>
            <a:pPr fontAlgn="base"/>
            <a:r>
              <a:rPr lang="en-US" sz="2000" dirty="0" err="1" smtClean="0">
                <a:latin typeface="Century Gothic" panose="020B0502020202020204" pitchFamily="34" charset="0"/>
              </a:rPr>
              <a:t>Tipos</a:t>
            </a:r>
            <a:r>
              <a:rPr lang="en-US" sz="2000" dirty="0" smtClean="0">
                <a:latin typeface="Century Gothic" panose="020B0502020202020204" pitchFamily="34" charset="0"/>
              </a:rPr>
              <a:t> de </a:t>
            </a:r>
            <a:r>
              <a:rPr lang="en-US" sz="2000" dirty="0" err="1" smtClean="0">
                <a:latin typeface="Century Gothic" panose="020B0502020202020204" pitchFamily="34" charset="0"/>
              </a:rPr>
              <a:t>acné</a:t>
            </a:r>
            <a:endParaRPr lang="en-US" sz="2000" b="1" dirty="0">
              <a:latin typeface="Century Gothic" panose="020B0502020202020204" pitchFamily="34" charset="0"/>
            </a:endParaRPr>
          </a:p>
          <a:p>
            <a:pPr lvl="1"/>
            <a:r>
              <a:rPr lang="es-ES" sz="1500" dirty="0"/>
              <a:t>El acné puede aparecer en muchas zonas corporales, como el rostro, el cuello, el pecho, la espalda, los hombros y los brazos; puede adoptar diversas formas, como se describe más abajo:</a:t>
            </a:r>
          </a:p>
          <a:p>
            <a:pPr lvl="2"/>
            <a:r>
              <a:rPr lang="es-ES" sz="1200" b="1" dirty="0"/>
              <a:t>Comedones: </a:t>
            </a:r>
            <a:r>
              <a:rPr lang="es-ES" sz="1200" dirty="0"/>
              <a:t>Este tipo de acné se presenta de dos formas, puntos blancos o puntos negros. Cuando estas lesiones están cerradas en la superficie de la piel, son de color carne y forman pequeños bultos llamados "puntos blancos". Cuando están abiertas, la exposición al aire permite que se oxiden los tapones en el folículo piloso. El resultado, un grano oscuro o negro llamado "punto negro". ¡El punto negro no es suciedad bajo la superficie de la piel!</a:t>
            </a:r>
          </a:p>
          <a:p>
            <a:pPr lvl="2"/>
            <a:r>
              <a:rPr lang="es-ES" sz="1200" b="1" dirty="0"/>
              <a:t>Pápulas: </a:t>
            </a:r>
            <a:r>
              <a:rPr lang="es-ES" sz="1200" dirty="0"/>
              <a:t>Son pequeños bultos que indican que hay una inflamación en el folículo piloso.</a:t>
            </a:r>
          </a:p>
          <a:p>
            <a:pPr lvl="2"/>
            <a:r>
              <a:rPr lang="es-ES" sz="1200" b="1" dirty="0"/>
              <a:t>Pústulas: </a:t>
            </a:r>
            <a:r>
              <a:rPr lang="es-ES" sz="1200" dirty="0"/>
              <a:t>De mayor tamaño que las pápulas, son abultamientos blandos y rojos que tienen pus blanco en la punta, signo de una inflamación más avanzada y profunda.</a:t>
            </a:r>
          </a:p>
          <a:p>
            <a:pPr lvl="2"/>
            <a:r>
              <a:rPr lang="es-ES" sz="1200" b="1" dirty="0"/>
              <a:t>Nódulos: </a:t>
            </a:r>
            <a:r>
              <a:rPr lang="es-ES" sz="1200" dirty="0"/>
              <a:t>Una de las formas más dolorosas de acné. Estos abultamientos permanecen bajo la superficie de la piel y son grandes y sólidos. Se desarrollan cuando la formación se produce dentro del folículo piloso, que se encuentra muy obstruido.</a:t>
            </a:r>
          </a:p>
          <a:p>
            <a:pPr lvl="2"/>
            <a:r>
              <a:rPr lang="es-ES" sz="1200" b="1" dirty="0"/>
              <a:t>Quiste: </a:t>
            </a:r>
            <a:r>
              <a:rPr lang="es-ES" sz="1200" dirty="0"/>
              <a:t>Masa dolorosa, llena de pus que se forma bajo la piel y que presenta mayor riesgo de producir cicatrices debido a su profundidad y potencial destructor de colágeno</a:t>
            </a:r>
            <a:r>
              <a:rPr lang="es-ES" sz="1200" dirty="0" smtClean="0"/>
              <a:t>.</a:t>
            </a:r>
            <a:endParaRPr lang="en-US" sz="1200" dirty="0" smtClean="0">
              <a:latin typeface="Century Gothic" panose="020B0502020202020204" pitchFamily="34" charset="0"/>
            </a:endParaRPr>
          </a:p>
          <a:p>
            <a:pPr lvl="1">
              <a:buFont typeface="+mj-lt"/>
              <a:buAutoNum type="alphaUcPeriod"/>
            </a:pPr>
            <a:endParaRPr lang="en-US" sz="1300" dirty="0">
              <a:latin typeface="Century Gothic" panose="020B0502020202020204" pitchFamily="34" charset="0"/>
            </a:endParaRPr>
          </a:p>
        </p:txBody>
      </p:sp>
    </p:spTree>
    <p:extLst>
      <p:ext uri="{BB962C8B-B14F-4D97-AF65-F5344CB8AC3E}">
        <p14:creationId xmlns:p14="http://schemas.microsoft.com/office/powerpoint/2010/main" val="2482796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n-US" dirty="0" err="1" smtClean="0">
                <a:latin typeface="Century Gothic" panose="020B0502020202020204" pitchFamily="34" charset="0"/>
              </a:rPr>
              <a:t>Grados</a:t>
            </a:r>
            <a:r>
              <a:rPr lang="en-US" dirty="0" smtClean="0">
                <a:latin typeface="Century Gothic" panose="020B0502020202020204" pitchFamily="34" charset="0"/>
              </a:rPr>
              <a:t> de </a:t>
            </a:r>
            <a:r>
              <a:rPr lang="en-US" dirty="0" err="1" smtClean="0">
                <a:latin typeface="Century Gothic" panose="020B0502020202020204" pitchFamily="34" charset="0"/>
              </a:rPr>
              <a:t>acné</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047750"/>
            <a:ext cx="8610600" cy="3810000"/>
          </a:xfrm>
          <a:prstGeom prst="rect">
            <a:avLst/>
          </a:prstGeom>
        </p:spPr>
        <p:txBody>
          <a:bodyPr>
            <a:normAutofit/>
          </a:bodyPr>
          <a:lstStyle/>
          <a:p>
            <a:pPr lvl="0"/>
            <a:r>
              <a:rPr lang="es-ES" sz="2000" dirty="0"/>
              <a:t>Existen diferentes grados (de gravedad) del acné. Los dermatólogos clasifican los tipos de acné en cuatro grados. El grado de acné se determina mediante una simple inspección visual de la piel. </a:t>
            </a:r>
          </a:p>
          <a:p>
            <a:pPr lvl="0"/>
            <a:r>
              <a:rPr lang="es-ES" sz="2000" dirty="0"/>
              <a:t>Saber qué grado de acné tienen tus compradoras es un paso importante para tratarlo. Cada grado de acné requiere diferentes métodos de tratamiento. </a:t>
            </a:r>
          </a:p>
          <a:p>
            <a:r>
              <a:rPr lang="es-ES" sz="2000" dirty="0"/>
              <a:t>Comprender el grado de acné de tus compradoras puede ayudarte a elegir el tratamiento más eficaz. También te ayudará a seleccionar los productos y a decidir si se puede tratar el acné en casa o se debería consultar con un dermatólogo</a:t>
            </a:r>
            <a:r>
              <a:rPr lang="es-ES" sz="2000" dirty="0" smtClean="0"/>
              <a:t>.</a:t>
            </a:r>
            <a:endParaRPr lang="en-US" sz="1800" dirty="0" smtClean="0">
              <a:latin typeface="Century Gothic" panose="020B0502020202020204" pitchFamily="34" charset="0"/>
            </a:endParaRPr>
          </a:p>
          <a:p>
            <a:pPr marL="0" indent="0">
              <a:buNone/>
            </a:pPr>
            <a:endParaRPr lang="en-US" sz="1800" dirty="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2193308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n-US" dirty="0" err="1" smtClean="0">
                <a:latin typeface="Century Gothic" panose="020B0502020202020204" pitchFamily="34" charset="0"/>
              </a:rPr>
              <a:t>Grados</a:t>
            </a:r>
            <a:r>
              <a:rPr lang="en-US" dirty="0" smtClean="0">
                <a:latin typeface="Century Gothic" panose="020B0502020202020204" pitchFamily="34" charset="0"/>
              </a:rPr>
              <a:t> de </a:t>
            </a:r>
            <a:r>
              <a:rPr lang="en-US" dirty="0" err="1" smtClean="0">
                <a:latin typeface="Century Gothic" panose="020B0502020202020204" pitchFamily="34" charset="0"/>
              </a:rPr>
              <a:t>acné</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047750"/>
            <a:ext cx="8458200" cy="3810000"/>
          </a:xfrm>
          <a:prstGeom prst="rect">
            <a:avLst/>
          </a:prstGeom>
        </p:spPr>
        <p:txBody>
          <a:bodyPr>
            <a:normAutofit/>
          </a:bodyPr>
          <a:lstStyle/>
          <a:p>
            <a:r>
              <a:rPr lang="en-US" sz="2000" b="1" dirty="0" err="1" smtClean="0">
                <a:latin typeface="Century Gothic" panose="020B0502020202020204" pitchFamily="34" charset="0"/>
              </a:rPr>
              <a:t>GRADO</a:t>
            </a:r>
            <a:r>
              <a:rPr lang="en-US" sz="2000" b="1" dirty="0" smtClean="0">
                <a:latin typeface="Century Gothic" panose="020B0502020202020204" pitchFamily="34" charset="0"/>
              </a:rPr>
              <a:t> </a:t>
            </a:r>
            <a:r>
              <a:rPr lang="en-US" sz="2000" b="1" dirty="0">
                <a:latin typeface="Century Gothic" panose="020B0502020202020204" pitchFamily="34" charset="0"/>
              </a:rPr>
              <a:t>1</a:t>
            </a:r>
            <a:endParaRPr lang="en-US" sz="2000" dirty="0">
              <a:latin typeface="Century Gothic" panose="020B0502020202020204" pitchFamily="34" charset="0"/>
            </a:endParaRPr>
          </a:p>
          <a:p>
            <a:pPr lvl="1"/>
            <a:r>
              <a:rPr lang="es-ES" sz="1600" b="1" dirty="0"/>
              <a:t>Descripción:</a:t>
            </a:r>
            <a:r>
              <a:rPr lang="es-ES" sz="1600" dirty="0"/>
              <a:t> Es la forma más leve de acné. El grado 1 consiste en puntos negros, principalmente en la nariz y algunas pápulas pequeñas, con brotes rojos normalmente en las mejillas. Estos brotes son pequeños y suelen ser </a:t>
            </a:r>
            <a:r>
              <a:rPr lang="es-ES" sz="1600" dirty="0" smtClean="0"/>
              <a:t>ocasionales.</a:t>
            </a:r>
          </a:p>
          <a:p>
            <a:pPr marL="457200" lvl="1" indent="0">
              <a:buNone/>
            </a:pPr>
            <a:endParaRPr lang="en-US" sz="1600" b="1" dirty="0" smtClean="0">
              <a:latin typeface="Century Gothic" panose="020B0502020202020204" pitchFamily="34" charset="0"/>
            </a:endParaRPr>
          </a:p>
          <a:p>
            <a:r>
              <a:rPr lang="en-US" sz="2000" b="1" dirty="0" err="1" smtClean="0">
                <a:latin typeface="Century Gothic" panose="020B0502020202020204" pitchFamily="34" charset="0"/>
              </a:rPr>
              <a:t>GRADO</a:t>
            </a:r>
            <a:r>
              <a:rPr lang="en-US" sz="2000" b="1" dirty="0" smtClean="0">
                <a:latin typeface="Century Gothic" panose="020B0502020202020204" pitchFamily="34" charset="0"/>
              </a:rPr>
              <a:t> 2</a:t>
            </a:r>
            <a:endParaRPr lang="en-US" sz="2000" dirty="0" smtClean="0">
              <a:latin typeface="Century Gothic" panose="020B0502020202020204" pitchFamily="34" charset="0"/>
            </a:endParaRPr>
          </a:p>
          <a:p>
            <a:pPr lvl="1"/>
            <a:r>
              <a:rPr lang="es-ES" sz="1600" b="1" dirty="0"/>
              <a:t>Descripción:</a:t>
            </a:r>
            <a:r>
              <a:rPr lang="es-ES" sz="1600" dirty="0"/>
              <a:t> Se considera un acné moderado y se caracteriza por los puntos negros, </a:t>
            </a:r>
            <a:r>
              <a:rPr lang="es-ES" sz="1600" dirty="0" err="1"/>
              <a:t>milios</a:t>
            </a:r>
            <a:r>
              <a:rPr lang="es-ES" sz="1600" dirty="0"/>
              <a:t> (puntos blancos), inflamación, enrojecimiento, pápulas y pústulas. Se encuentran normalmente en la nariz, mejillas y en la barbilla o mandíbula. El acné de grado 2 necesita una atención más activa, pues aparece con mayor frecuencia</a:t>
            </a:r>
            <a:r>
              <a:rPr lang="es-ES" sz="1600" dirty="0" smtClean="0"/>
              <a:t>.</a:t>
            </a:r>
            <a:endParaRPr lang="en-US" sz="1600" dirty="0">
              <a:latin typeface="Century Gothic" panose="020B0502020202020204" pitchFamily="34" charset="0"/>
            </a:endParaRPr>
          </a:p>
          <a:p>
            <a:endParaRPr lang="en-US" sz="1800" dirty="0"/>
          </a:p>
          <a:p>
            <a:pPr marL="0" indent="0">
              <a:buNone/>
            </a:pPr>
            <a:endParaRPr lang="en-US" sz="1800" dirty="0" smtClean="0">
              <a:latin typeface="Century Gothic" panose="020B0502020202020204" pitchFamily="34" charset="0"/>
            </a:endParaRPr>
          </a:p>
          <a:p>
            <a:pPr marL="0" indent="0">
              <a:buNone/>
            </a:pPr>
            <a:endParaRPr lang="en-US" sz="1800" dirty="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26016367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n-US" dirty="0" err="1">
                <a:latin typeface="Century Gothic" panose="020B0502020202020204" pitchFamily="34" charset="0"/>
              </a:rPr>
              <a:t>Grados</a:t>
            </a:r>
            <a:r>
              <a:rPr lang="en-US" dirty="0">
                <a:latin typeface="Century Gothic" panose="020B0502020202020204" pitchFamily="34" charset="0"/>
              </a:rPr>
              <a:t> de </a:t>
            </a:r>
            <a:r>
              <a:rPr lang="en-US" dirty="0" err="1" smtClean="0">
                <a:latin typeface="Century Gothic" panose="020B0502020202020204" pitchFamily="34" charset="0"/>
              </a:rPr>
              <a:t>acné</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047750"/>
            <a:ext cx="8458200" cy="3810000"/>
          </a:xfrm>
          <a:prstGeom prst="rect">
            <a:avLst/>
          </a:prstGeom>
        </p:spPr>
        <p:txBody>
          <a:bodyPr>
            <a:normAutofit/>
          </a:bodyPr>
          <a:lstStyle/>
          <a:p>
            <a:pPr>
              <a:lnSpc>
                <a:spcPct val="90000"/>
              </a:lnSpc>
            </a:pPr>
            <a:r>
              <a:rPr lang="en-US" sz="2000" b="1" dirty="0" err="1" smtClean="0">
                <a:latin typeface="Century Gothic" panose="020B0502020202020204" pitchFamily="34" charset="0"/>
              </a:rPr>
              <a:t>GRADO</a:t>
            </a:r>
            <a:r>
              <a:rPr lang="en-US" sz="2000" b="1" dirty="0" smtClean="0">
                <a:latin typeface="Century Gothic" panose="020B0502020202020204" pitchFamily="34" charset="0"/>
              </a:rPr>
              <a:t> </a:t>
            </a:r>
            <a:r>
              <a:rPr lang="en-US" sz="2000" b="1" dirty="0">
                <a:latin typeface="Century Gothic" panose="020B0502020202020204" pitchFamily="34" charset="0"/>
              </a:rPr>
              <a:t>3</a:t>
            </a:r>
            <a:endParaRPr lang="en-US" sz="2000" dirty="0">
              <a:latin typeface="Century Gothic" panose="020B0502020202020204" pitchFamily="34" charset="0"/>
            </a:endParaRPr>
          </a:p>
          <a:p>
            <a:pPr lvl="1"/>
            <a:r>
              <a:rPr lang="es-ES" sz="1600" b="1" dirty="0"/>
              <a:t>Descripción:</a:t>
            </a:r>
            <a:r>
              <a:rPr lang="es-ES" sz="1600" dirty="0"/>
              <a:t> Es muy similar al grado 2, pero con mayor hinchazón y el número de pápulas y pústulas aumenta significativamente. Asimismo, las cicatrices tienden a ser más evidentes. En este caso, se encuentran en todo el rostro y el cuello, aparte de otras zonas con tendencia </a:t>
            </a:r>
            <a:r>
              <a:rPr lang="es-ES" sz="1600" dirty="0" err="1"/>
              <a:t>acneica</a:t>
            </a:r>
            <a:r>
              <a:rPr lang="es-ES" sz="1600" dirty="0"/>
              <a:t>, como el pecho, la espalda y los </a:t>
            </a:r>
            <a:r>
              <a:rPr lang="es-ES" sz="1600" dirty="0" smtClean="0"/>
              <a:t>brazos.</a:t>
            </a:r>
            <a:endParaRPr lang="es-ES" sz="1600" dirty="0"/>
          </a:p>
          <a:p>
            <a:pPr lvl="1"/>
            <a:r>
              <a:rPr lang="es-ES" sz="1600" dirty="0" smtClean="0"/>
              <a:t>Un </a:t>
            </a:r>
            <a:r>
              <a:rPr lang="es-ES" sz="1600" dirty="0"/>
              <a:t>dermatólogo debería tratar el acné en esta fase</a:t>
            </a:r>
            <a:r>
              <a:rPr lang="es-ES" sz="1600" dirty="0" smtClean="0"/>
              <a:t>.</a:t>
            </a:r>
            <a:r>
              <a:rPr lang="en-US" b="1" dirty="0" smtClean="0">
                <a:latin typeface="Century Gothic" panose="020B0502020202020204" pitchFamily="34" charset="0"/>
              </a:rPr>
              <a:t> </a:t>
            </a:r>
          </a:p>
          <a:p>
            <a:r>
              <a:rPr lang="en-US" sz="2000" b="1" dirty="0" err="1" smtClean="0">
                <a:latin typeface="Century Gothic" panose="020B0502020202020204" pitchFamily="34" charset="0"/>
              </a:rPr>
              <a:t>GRADO</a:t>
            </a:r>
            <a:r>
              <a:rPr lang="en-US" sz="2000" b="1" dirty="0" smtClean="0">
                <a:latin typeface="Century Gothic" panose="020B0502020202020204" pitchFamily="34" charset="0"/>
              </a:rPr>
              <a:t> </a:t>
            </a:r>
            <a:r>
              <a:rPr lang="en-US" sz="2000" b="1" dirty="0">
                <a:latin typeface="Century Gothic" panose="020B0502020202020204" pitchFamily="34" charset="0"/>
              </a:rPr>
              <a:t>4</a:t>
            </a:r>
            <a:endParaRPr lang="en-US" sz="2000" dirty="0">
              <a:latin typeface="Century Gothic" panose="020B0502020202020204" pitchFamily="34" charset="0"/>
            </a:endParaRPr>
          </a:p>
          <a:p>
            <a:pPr lvl="1"/>
            <a:r>
              <a:rPr lang="es-ES" sz="1600" b="1" dirty="0"/>
              <a:t>Descripción:</a:t>
            </a:r>
            <a:r>
              <a:rPr lang="es-ES" sz="1600" dirty="0"/>
              <a:t> Es la forma más grave de acné y es muy rara. Normalmente, la piel se cubre por un número exagerado de pústulas y edemas (hinchazón). Hay más cantidad de tejido enfermo que sano.</a:t>
            </a:r>
          </a:p>
          <a:p>
            <a:pPr lvl="1"/>
            <a:r>
              <a:rPr lang="es-ES" sz="1600" dirty="0"/>
              <a:t>Esta enfermedad solo puede tratarla un dermatólogo.</a:t>
            </a:r>
            <a:endParaRPr lang="en-US" sz="1600" dirty="0"/>
          </a:p>
          <a:p>
            <a:pPr>
              <a:lnSpc>
                <a:spcPct val="90000"/>
              </a:lnSpc>
            </a:pPr>
            <a:endParaRPr lang="en-US" sz="1800" dirty="0"/>
          </a:p>
          <a:p>
            <a:pPr marL="0" indent="0">
              <a:lnSpc>
                <a:spcPct val="90000"/>
              </a:lnSpc>
              <a:buNone/>
            </a:pPr>
            <a:endParaRPr lang="en-US" sz="1800" dirty="0" smtClean="0">
              <a:latin typeface="Century Gothic" panose="020B0502020202020204" pitchFamily="34" charset="0"/>
            </a:endParaRPr>
          </a:p>
          <a:p>
            <a:pPr marL="0" indent="0">
              <a:lnSpc>
                <a:spcPct val="90000"/>
              </a:lnSpc>
              <a:buNone/>
            </a:pPr>
            <a:endParaRPr lang="en-US" sz="1800" dirty="0">
              <a:latin typeface="Century Gothic" panose="020B0502020202020204" pitchFamily="34" charset="0"/>
            </a:endParaRPr>
          </a:p>
          <a:p>
            <a:pPr>
              <a:lnSpc>
                <a:spcPct val="90000"/>
              </a:lnSpc>
            </a:pPr>
            <a:endParaRPr lang="en-US" sz="1800" dirty="0" smtClean="0">
              <a:latin typeface="Century Gothic" panose="020B0502020202020204" pitchFamily="34" charset="0"/>
            </a:endParaRPr>
          </a:p>
          <a:p>
            <a:pPr>
              <a:lnSpc>
                <a:spcPct val="90000"/>
              </a:lnSpc>
            </a:pPr>
            <a:endParaRPr lang="en-US" sz="1800" dirty="0">
              <a:latin typeface="Century Gothic" panose="020B0502020202020204" pitchFamily="34" charset="0"/>
            </a:endParaRPr>
          </a:p>
        </p:txBody>
      </p:sp>
    </p:spTree>
    <p:extLst>
      <p:ext uri="{BB962C8B-B14F-4D97-AF65-F5344CB8AC3E}">
        <p14:creationId xmlns:p14="http://schemas.microsoft.com/office/powerpoint/2010/main" val="315130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n-US" sz="2800" dirty="0" smtClean="0">
                <a:latin typeface="Century Gothic" panose="020B0502020202020204" pitchFamily="34" charset="0"/>
              </a:rPr>
              <a:t>El </a:t>
            </a:r>
            <a:r>
              <a:rPr lang="en-US" sz="2800" dirty="0" err="1" smtClean="0">
                <a:latin typeface="Century Gothic" panose="020B0502020202020204" pitchFamily="34" charset="0"/>
              </a:rPr>
              <a:t>acné</a:t>
            </a:r>
            <a:endParaRPr lang="en-US" sz="2800" dirty="0">
              <a:latin typeface="Century Gothic" panose="020B0502020202020204" pitchFamily="34" charset="0"/>
            </a:endParaRPr>
          </a:p>
        </p:txBody>
      </p:sp>
      <p:sp>
        <p:nvSpPr>
          <p:cNvPr id="4" name="Content Placeholder 3"/>
          <p:cNvSpPr>
            <a:spLocks noGrp="1"/>
          </p:cNvSpPr>
          <p:nvPr>
            <p:ph idx="4294967295"/>
          </p:nvPr>
        </p:nvSpPr>
        <p:spPr>
          <a:xfrm>
            <a:off x="0" y="1200150"/>
            <a:ext cx="8229600" cy="3810000"/>
          </a:xfrm>
          <a:prstGeom prst="rect">
            <a:avLst/>
          </a:prstGeom>
        </p:spPr>
        <p:txBody>
          <a:bodyPr>
            <a:normAutofit/>
          </a:bodyPr>
          <a:lstStyle/>
          <a:p>
            <a:pPr marL="0" indent="0">
              <a:buNone/>
            </a:pPr>
            <a:endParaRPr lang="en-US" sz="1800" dirty="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pic>
        <p:nvPicPr>
          <p:cNvPr id="3076" name="Picture 4" descr="Photo of acne whiteheads and blackheads"/>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25812"/>
          <a:stretch/>
        </p:blipFill>
        <p:spPr bwMode="auto">
          <a:xfrm>
            <a:off x="5943600" y="2625010"/>
            <a:ext cx="1631123" cy="16763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ose up of a no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71550"/>
            <a:ext cx="224278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doctor.ndtv.com/uploadedImages/news/full_news/acn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71550"/>
            <a:ext cx="1927225" cy="154178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ponsonbymedical.co.nz/images/articles/3300/content2.jpg"/>
          <p:cNvPicPr>
            <a:picLocks noChangeAspect="1" noChangeArrowheads="1"/>
          </p:cNvPicPr>
          <p:nvPr/>
        </p:nvPicPr>
        <p:blipFill rotWithShape="1">
          <a:blip r:embed="rId5">
            <a:extLst>
              <a:ext uri="{28A0092B-C50C-407E-A947-70E740481C1C}">
                <a14:useLocalDpi xmlns:a14="http://schemas.microsoft.com/office/drawing/2010/main" val="0"/>
              </a:ext>
            </a:extLst>
          </a:blip>
          <a:srcRect b="23864"/>
          <a:stretch/>
        </p:blipFill>
        <p:spPr bwMode="auto">
          <a:xfrm>
            <a:off x="1676400" y="2625009"/>
            <a:ext cx="2290007" cy="166243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3.bp.blogspot.com/-4WihKHTmnHc/VVKEhExg-SI/AAAAAAAAC8M/pjhQEiYffAQ/s1600/blackhead%2Bremoval.pn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a:stretch/>
        </p:blipFill>
        <p:spPr bwMode="auto">
          <a:xfrm>
            <a:off x="4129848" y="2589330"/>
            <a:ext cx="1681024" cy="17350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oto of acne whiteheads and blackheads"/>
          <p:cNvPicPr>
            <a:picLocks noChangeAspect="1" noChangeArrowheads="1"/>
          </p:cNvPicPr>
          <p:nvPr/>
        </p:nvPicPr>
        <p:blipFill rotWithShape="1">
          <a:blip r:embed="rId2">
            <a:extLst>
              <a:ext uri="{28A0092B-C50C-407E-A947-70E740481C1C}">
                <a14:useLocalDpi xmlns:a14="http://schemas.microsoft.com/office/drawing/2010/main" val="0"/>
              </a:ext>
            </a:extLst>
          </a:blip>
          <a:srcRect t="-3992" r="50000" b="25812"/>
          <a:stretch/>
        </p:blipFill>
        <p:spPr bwMode="auto">
          <a:xfrm>
            <a:off x="6096000" y="895350"/>
            <a:ext cx="147363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202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Objetivos de este taller:</a:t>
            </a:r>
            <a:endParaRPr lang="en-US" dirty="0"/>
          </a:p>
        </p:txBody>
      </p:sp>
      <p:sp>
        <p:nvSpPr>
          <p:cNvPr id="3" name="Content Placeholder 2"/>
          <p:cNvSpPr>
            <a:spLocks noGrp="1"/>
          </p:cNvSpPr>
          <p:nvPr>
            <p:ph idx="1"/>
          </p:nvPr>
        </p:nvSpPr>
        <p:spPr>
          <a:xfrm>
            <a:off x="533400" y="929878"/>
            <a:ext cx="6400800" cy="3394472"/>
          </a:xfrm>
        </p:spPr>
        <p:txBody>
          <a:bodyPr>
            <a:normAutofit/>
          </a:bodyPr>
          <a:lstStyle/>
          <a:p>
            <a:pPr marL="457200" lvl="0" indent="-457200">
              <a:buFont typeface="+mj-lt"/>
              <a:buAutoNum type="arabicPeriod"/>
            </a:pPr>
            <a:r>
              <a:rPr lang="es-ES" sz="2000" dirty="0"/>
              <a:t>ENTENDER los problemas comunes de la piel</a:t>
            </a:r>
          </a:p>
          <a:p>
            <a:pPr marL="457200" lvl="0" indent="-457200">
              <a:buFont typeface="+mj-lt"/>
              <a:buAutoNum type="arabicPeriod"/>
            </a:pPr>
            <a:r>
              <a:rPr lang="es-ES" sz="2000" dirty="0"/>
              <a:t>Cómo ofrecer una SOLUCIÓN personalizada</a:t>
            </a:r>
          </a:p>
          <a:p>
            <a:pPr marL="457200" lvl="0" indent="-457200">
              <a:buFont typeface="+mj-lt"/>
              <a:buAutoNum type="arabicPeriod"/>
            </a:pPr>
            <a:r>
              <a:rPr lang="es-ES" sz="2000" dirty="0"/>
              <a:t>Aprender cómo aplicar CORRECTAMENTE</a:t>
            </a:r>
          </a:p>
          <a:p>
            <a:pPr marL="457200" lvl="0" indent="-457200">
              <a:buFont typeface="+mj-lt"/>
              <a:buAutoNum type="arabicPeriod"/>
            </a:pPr>
            <a:r>
              <a:rPr lang="es-ES" sz="2000" dirty="0"/>
              <a:t>Facilitar la </a:t>
            </a:r>
            <a:r>
              <a:rPr lang="es-ES" sz="2000" dirty="0" smtClean="0"/>
              <a:t>ACCIÓN</a:t>
            </a:r>
            <a:endParaRPr lang="es-ES" sz="2000" dirty="0"/>
          </a:p>
        </p:txBody>
      </p:sp>
    </p:spTree>
    <p:extLst>
      <p:ext uri="{BB962C8B-B14F-4D97-AF65-F5344CB8AC3E}">
        <p14:creationId xmlns:p14="http://schemas.microsoft.com/office/powerpoint/2010/main" val="1940841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s-ES" dirty="0"/>
              <a:t>Tratamientos para el </a:t>
            </a:r>
            <a:r>
              <a:rPr lang="es-ES" dirty="0" smtClean="0"/>
              <a:t>acné</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123950"/>
            <a:ext cx="8458200" cy="3810000"/>
          </a:xfrm>
          <a:prstGeom prst="rect">
            <a:avLst/>
          </a:prstGeom>
        </p:spPr>
        <p:txBody>
          <a:bodyPr>
            <a:normAutofit/>
          </a:bodyPr>
          <a:lstStyle/>
          <a:p>
            <a:pPr lvl="0"/>
            <a:r>
              <a:rPr lang="es-ES" sz="2000" dirty="0"/>
              <a:t>En primer lugar, el acné es una enfermedad inflamatoria, por lo que es importante recordarlo cuando se trata. Cualquier cosa que puedas hacer para reducir la inflamación favorecerá la rápida curación del acné; y también es cierto que resecar la piel o tratarla con productos agresivos lo empeorará.</a:t>
            </a:r>
          </a:p>
          <a:p>
            <a:r>
              <a:rPr lang="es-ES" sz="2000" dirty="0"/>
              <a:t>Para tratar totalmente el acné, no solo necesitas centrarte en productos externos, DEBES incorporar productos internos. Lo que ocurre en el exterior es un signo de que hay un desequilibrio en el interior. Hay varias opciones disponible para ayudar a las compradoras a desarrollar tanto el bienestar externo como interno</a:t>
            </a:r>
            <a:r>
              <a:rPr lang="es-ES" sz="2000" dirty="0" smtClean="0"/>
              <a:t>.</a:t>
            </a:r>
            <a:endParaRPr lang="en-US" sz="1800" dirty="0">
              <a:latin typeface="Century Gothic" panose="020B0502020202020204" pitchFamily="34" charset="0"/>
            </a:endParaRPr>
          </a:p>
          <a:p>
            <a:pPr marL="0" indent="0">
              <a:buNone/>
            </a:pPr>
            <a:endParaRPr lang="en-US" sz="1800" dirty="0" smtClean="0">
              <a:latin typeface="Century Gothic" panose="020B0502020202020204" pitchFamily="34" charset="0"/>
            </a:endParaRPr>
          </a:p>
          <a:p>
            <a:pPr marL="0" indent="0">
              <a:buNone/>
            </a:pPr>
            <a:endParaRPr lang="en-US" sz="1800" dirty="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408716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152" y="-248958"/>
            <a:ext cx="8254448" cy="6190836"/>
          </a:xfrm>
          <a:prstGeom prst="rect">
            <a:avLst/>
          </a:prstGeom>
        </p:spPr>
      </p:pic>
      <p:sp>
        <p:nvSpPr>
          <p:cNvPr id="8" name="Title 1"/>
          <p:cNvSpPr txBox="1">
            <a:spLocks/>
          </p:cNvSpPr>
          <p:nvPr/>
        </p:nvSpPr>
        <p:spPr>
          <a:xfrm>
            <a:off x="0" y="514350"/>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2800" b="0" dirty="0" smtClean="0">
                <a:latin typeface="Century Gothic" panose="020B0502020202020204" pitchFamily="34" charset="0"/>
              </a:rPr>
              <a:t>Ultimate </a:t>
            </a:r>
            <a:r>
              <a:rPr lang="en-US" sz="2800" b="0" dirty="0" err="1" smtClean="0">
                <a:latin typeface="Century Gothic" panose="020B0502020202020204" pitchFamily="34" charset="0"/>
              </a:rPr>
              <a:t>Aloe</a:t>
            </a:r>
            <a:r>
              <a:rPr lang="en-US" sz="2800" b="0" baseline="30000" dirty="0" err="1" smtClean="0">
                <a:latin typeface="Century Gothic" panose="020B0502020202020204" pitchFamily="34" charset="0"/>
              </a:rPr>
              <a:t>TM</a:t>
            </a:r>
            <a:endParaRPr lang="en-US" b="0" baseline="30000" dirty="0">
              <a:solidFill>
                <a:srgbClr val="BFBFBF"/>
              </a:solidFill>
            </a:endParaRPr>
          </a:p>
        </p:txBody>
      </p:sp>
      <p:pic>
        <p:nvPicPr>
          <p:cNvPr id="2" name="Picture 1"/>
          <p:cNvPicPr>
            <a:picLocks noChangeAspect="1"/>
          </p:cNvPicPr>
          <p:nvPr/>
        </p:nvPicPr>
        <p:blipFill>
          <a:blip r:embed="rId3"/>
          <a:stretch>
            <a:fillRect/>
          </a:stretch>
        </p:blipFill>
        <p:spPr>
          <a:xfrm>
            <a:off x="103860" y="1352550"/>
            <a:ext cx="3193708" cy="3193708"/>
          </a:xfrm>
          <a:prstGeom prst="rect">
            <a:avLst/>
          </a:prstGeom>
        </p:spPr>
      </p:pic>
      <p:sp>
        <p:nvSpPr>
          <p:cNvPr id="3" name="Rectangle 2"/>
          <p:cNvSpPr/>
          <p:nvPr/>
        </p:nvSpPr>
        <p:spPr>
          <a:xfrm>
            <a:off x="5257800" y="4400550"/>
            <a:ext cx="3647152" cy="215444"/>
          </a:xfrm>
          <a:prstGeom prst="rect">
            <a:avLst/>
          </a:prstGeom>
        </p:spPr>
        <p:txBody>
          <a:bodyPr wrap="none">
            <a:spAutoFit/>
          </a:bodyPr>
          <a:lstStyle/>
          <a:p>
            <a:pPr algn="r"/>
            <a:r>
              <a:rPr lang="es-ES" sz="800" dirty="0" smtClean="0">
                <a:solidFill>
                  <a:schemeClr val="tx1">
                    <a:lumMod val="75000"/>
                    <a:lumOff val="25000"/>
                  </a:schemeClr>
                </a:solidFill>
              </a:rPr>
              <a:t>*</a:t>
            </a:r>
            <a:r>
              <a:rPr lang="es-ES" sz="800" dirty="0" err="1" smtClean="0">
                <a:solidFill>
                  <a:schemeClr val="tx1">
                    <a:lumMod val="75000"/>
                    <a:lumOff val="25000"/>
                  </a:schemeClr>
                </a:solidFill>
              </a:rPr>
              <a:t>Ultimate</a:t>
            </a:r>
            <a:r>
              <a:rPr lang="es-ES" sz="800" dirty="0" smtClean="0">
                <a:solidFill>
                  <a:schemeClr val="tx1">
                    <a:lumMod val="75000"/>
                    <a:lumOff val="25000"/>
                  </a:schemeClr>
                </a:solidFill>
              </a:rPr>
              <a:t> </a:t>
            </a:r>
            <a:r>
              <a:rPr lang="es-ES" sz="800" dirty="0" err="1" smtClean="0">
                <a:solidFill>
                  <a:schemeClr val="tx1">
                    <a:lumMod val="75000"/>
                    <a:lumOff val="25000"/>
                  </a:schemeClr>
                </a:solidFill>
              </a:rPr>
              <a:t>Aloe</a:t>
            </a:r>
            <a:r>
              <a:rPr lang="es-ES" sz="800" baseline="30000" dirty="0" err="1" smtClean="0">
                <a:solidFill>
                  <a:schemeClr val="tx1">
                    <a:lumMod val="75000"/>
                    <a:lumOff val="25000"/>
                  </a:schemeClr>
                </a:solidFill>
              </a:rPr>
              <a:t>TM</a:t>
            </a:r>
            <a:r>
              <a:rPr lang="es-ES" sz="800" dirty="0" smtClean="0">
                <a:solidFill>
                  <a:schemeClr val="tx1">
                    <a:lumMod val="75000"/>
                    <a:lumOff val="25000"/>
                  </a:schemeClr>
                </a:solidFill>
              </a:rPr>
              <a:t> es una marca de </a:t>
            </a:r>
            <a:r>
              <a:rPr lang="es-ES" sz="800" dirty="0" err="1" smtClean="0">
                <a:solidFill>
                  <a:schemeClr val="tx1">
                    <a:lumMod val="75000"/>
                    <a:lumOff val="25000"/>
                  </a:schemeClr>
                </a:solidFill>
              </a:rPr>
              <a:t>Market</a:t>
            </a:r>
            <a:r>
              <a:rPr lang="es-ES" sz="800" dirty="0" smtClean="0">
                <a:solidFill>
                  <a:schemeClr val="tx1">
                    <a:lumMod val="75000"/>
                    <a:lumOff val="25000"/>
                  </a:schemeClr>
                </a:solidFill>
              </a:rPr>
              <a:t> </a:t>
            </a:r>
            <a:r>
              <a:rPr lang="es-ES" sz="800" dirty="0" err="1" smtClean="0">
                <a:solidFill>
                  <a:schemeClr val="tx1">
                    <a:lumMod val="75000"/>
                    <a:lumOff val="25000"/>
                  </a:schemeClr>
                </a:solidFill>
              </a:rPr>
              <a:t>America</a:t>
            </a:r>
            <a:r>
              <a:rPr lang="es-ES" sz="800" dirty="0" smtClean="0">
                <a:solidFill>
                  <a:schemeClr val="tx1">
                    <a:lumMod val="75000"/>
                    <a:lumOff val="25000"/>
                  </a:schemeClr>
                </a:solidFill>
              </a:rPr>
              <a:t> registrada en los EE.UU.</a:t>
            </a:r>
            <a:endParaRPr lang="en-US" sz="800" dirty="0">
              <a:solidFill>
                <a:schemeClr val="tx1">
                  <a:lumMod val="75000"/>
                  <a:lumOff val="25000"/>
                </a:schemeClr>
              </a:solidFill>
            </a:endParaRPr>
          </a:p>
        </p:txBody>
      </p:sp>
    </p:spTree>
    <p:extLst>
      <p:ext uri="{BB962C8B-B14F-4D97-AF65-F5344CB8AC3E}">
        <p14:creationId xmlns:p14="http://schemas.microsoft.com/office/powerpoint/2010/main" val="3982479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6375"/>
            <a:ext cx="9144000" cy="857250"/>
          </a:xfrm>
          <a:prstGeom prst="rect">
            <a:avLst/>
          </a:prstGeom>
        </p:spPr>
        <p:txBody>
          <a:bodyPr>
            <a:normAutofit/>
          </a:bodyPr>
          <a:lstStyle/>
          <a:p>
            <a:r>
              <a:rPr lang="es-ES" dirty="0"/>
              <a:t>Beneficios e </a:t>
            </a:r>
            <a:r>
              <a:rPr lang="es-ES" dirty="0" smtClean="0"/>
              <a:t>ingredientes</a:t>
            </a:r>
            <a:endParaRPr lang="en-US" dirty="0">
              <a:latin typeface="Century Gothic" panose="020B0502020202020204" pitchFamily="34" charset="0"/>
            </a:endParaRPr>
          </a:p>
        </p:txBody>
      </p:sp>
      <p:sp>
        <p:nvSpPr>
          <p:cNvPr id="6" name="Content Placeholder 5"/>
          <p:cNvSpPr txBox="1">
            <a:spLocks/>
          </p:cNvSpPr>
          <p:nvPr/>
        </p:nvSpPr>
        <p:spPr>
          <a:xfrm>
            <a:off x="381000" y="895350"/>
            <a:ext cx="4040188" cy="29634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dirty="0" smtClean="0"/>
              <a:t>Beneficios</a:t>
            </a:r>
            <a:endParaRPr lang="en-US" sz="2000" dirty="0" smtClean="0">
              <a:latin typeface="Century Gothic" panose="020B0502020202020204" pitchFamily="34" charset="0"/>
            </a:endParaRPr>
          </a:p>
          <a:p>
            <a:pPr lvl="1"/>
            <a:r>
              <a:rPr lang="es-ES" sz="1600" dirty="0"/>
              <a:t>Contribuye a la salud del sistema digestivo</a:t>
            </a:r>
          </a:p>
          <a:p>
            <a:pPr lvl="1"/>
            <a:r>
              <a:rPr lang="es-ES" sz="1600" dirty="0"/>
              <a:t>Favorece la cicatrización normal</a:t>
            </a:r>
          </a:p>
          <a:p>
            <a:pPr lvl="1"/>
            <a:r>
              <a:rPr lang="es-ES" sz="1600" dirty="0"/>
              <a:t>Apoya al sistema inmunitario. Promueve el bienestar </a:t>
            </a:r>
            <a:r>
              <a:rPr lang="es-ES" sz="1600" dirty="0" smtClean="0"/>
              <a:t>digestivo</a:t>
            </a:r>
            <a:endParaRPr lang="en-US" sz="1600" dirty="0">
              <a:latin typeface="Century Gothic" panose="020B0502020202020204" pitchFamily="34" charset="0"/>
            </a:endParaRPr>
          </a:p>
        </p:txBody>
      </p:sp>
      <p:sp>
        <p:nvSpPr>
          <p:cNvPr id="7" name="Content Placeholder 7"/>
          <p:cNvSpPr txBox="1">
            <a:spLocks/>
          </p:cNvSpPr>
          <p:nvPr/>
        </p:nvSpPr>
        <p:spPr>
          <a:xfrm>
            <a:off x="4267200" y="895350"/>
            <a:ext cx="4724400" cy="3429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smtClean="0">
                <a:latin typeface="Century Gothic" panose="020B0502020202020204" pitchFamily="34" charset="0"/>
              </a:rPr>
              <a:t>Ingredientes</a:t>
            </a:r>
            <a:endParaRPr lang="en-US" sz="2000" dirty="0" smtClean="0">
              <a:latin typeface="Century Gothic" panose="020B0502020202020204" pitchFamily="34" charset="0"/>
            </a:endParaRPr>
          </a:p>
          <a:p>
            <a:pPr lvl="1"/>
            <a:r>
              <a:rPr lang="es-ES" sz="1400" b="1" dirty="0"/>
              <a:t>Hoja completa de aloe vera: </a:t>
            </a:r>
            <a:r>
              <a:rPr lang="es-ES" sz="1400" dirty="0"/>
              <a:t>El aloe vera contiene vitaminas, minerales, triglicéridos, hidratos de carbono, aminoácidos, enzimas y agua, elementos fundamentales para una salud excelente y la formación de ciertas enzimas clave</a:t>
            </a:r>
            <a:r>
              <a:rPr lang="es-ES" sz="1400" dirty="0" smtClean="0"/>
              <a:t>.</a:t>
            </a:r>
            <a:endParaRPr lang="en-US" sz="1400" b="1" dirty="0">
              <a:latin typeface="Century Gothic" panose="020B0502020202020204" pitchFamily="34" charset="0"/>
            </a:endParaRPr>
          </a:p>
        </p:txBody>
      </p:sp>
    </p:spTree>
    <p:extLst>
      <p:ext uri="{BB962C8B-B14F-4D97-AF65-F5344CB8AC3E}">
        <p14:creationId xmlns:p14="http://schemas.microsoft.com/office/powerpoint/2010/main" val="1189844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s-ES" dirty="0"/>
              <a:t>Prevención del </a:t>
            </a:r>
            <a:r>
              <a:rPr lang="es-ES" dirty="0" smtClean="0"/>
              <a:t>acné</a:t>
            </a:r>
            <a:endParaRPr lang="en-US" sz="2800" dirty="0">
              <a:latin typeface="Century Gothic" panose="020B0502020202020204" pitchFamily="34" charset="0"/>
            </a:endParaRPr>
          </a:p>
        </p:txBody>
      </p:sp>
      <p:sp>
        <p:nvSpPr>
          <p:cNvPr id="4" name="Content Placeholder 3"/>
          <p:cNvSpPr>
            <a:spLocks noGrp="1"/>
          </p:cNvSpPr>
          <p:nvPr>
            <p:ph idx="4294967295"/>
          </p:nvPr>
        </p:nvSpPr>
        <p:spPr>
          <a:xfrm>
            <a:off x="228600" y="676275"/>
            <a:ext cx="8839200" cy="4095750"/>
          </a:xfrm>
          <a:prstGeom prst="rect">
            <a:avLst/>
          </a:prstGeom>
        </p:spPr>
        <p:txBody>
          <a:bodyPr>
            <a:normAutofit lnSpcReduction="10000"/>
          </a:bodyPr>
          <a:lstStyle/>
          <a:p>
            <a:pPr lvl="0"/>
            <a:r>
              <a:rPr lang="es-ES" sz="1400" b="1" dirty="0"/>
              <a:t>Ciclo menstrual:</a:t>
            </a:r>
            <a:r>
              <a:rPr lang="es-ES" sz="1400" dirty="0"/>
              <a:t> El acné tiende a empeorar una o dos semanas antes de la menstruación debido a los cambios hormonales. Algunas personas dicen que comen más chocolate durante esta fase y se preguntan si puede haber una relación. Sin embargo, el acné no empeora por el chocolate, sino por los cambios hormonales.</a:t>
            </a:r>
          </a:p>
          <a:p>
            <a:pPr lvl="0"/>
            <a:r>
              <a:rPr lang="es-ES" sz="1400" b="1" dirty="0"/>
              <a:t>Ansiedad y estrés:</a:t>
            </a:r>
            <a:r>
              <a:rPr lang="es-ES" sz="1400" dirty="0"/>
              <a:t> El estrés mental puede incidir en los niveles de algunas hormonas, como el cortisol o la adrenalina que, como contrapartida, empeoran el acné. </a:t>
            </a:r>
          </a:p>
          <a:p>
            <a:pPr lvl="0"/>
            <a:r>
              <a:rPr lang="es-ES" sz="1400" b="1" dirty="0"/>
              <a:t>Climas húmedos y cálidos:</a:t>
            </a:r>
            <a:r>
              <a:rPr lang="es-ES" sz="1400" dirty="0"/>
              <a:t> Cuando hace calor y hay humedad, sudamos más, lo cual empeora el acné.</a:t>
            </a:r>
          </a:p>
          <a:p>
            <a:pPr lvl="0"/>
            <a:r>
              <a:rPr lang="es-ES" sz="1400" b="1" dirty="0"/>
              <a:t>Maquillaje formulado con aceite:</a:t>
            </a:r>
            <a:r>
              <a:rPr lang="es-ES" sz="1400" dirty="0"/>
              <a:t> Las cremas </a:t>
            </a:r>
            <a:r>
              <a:rPr lang="es-ES" sz="1400" dirty="0" smtClean="0"/>
              <a:t>hidratantes, lociones </a:t>
            </a:r>
            <a:r>
              <a:rPr lang="es-ES" sz="1400" dirty="0"/>
              <a:t>lubricantes y, en general, el maquillaje que </a:t>
            </a:r>
            <a:r>
              <a:rPr lang="es-ES" sz="1400" dirty="0" smtClean="0"/>
              <a:t>contenga grasa </a:t>
            </a:r>
            <a:r>
              <a:rPr lang="es-ES" sz="1400" dirty="0"/>
              <a:t>puede acelerar la obstrucción </a:t>
            </a:r>
            <a:endParaRPr lang="es-ES" sz="1400" dirty="0" smtClean="0"/>
          </a:p>
          <a:p>
            <a:pPr marL="0" lvl="0" indent="0">
              <a:buNone/>
            </a:pPr>
            <a:r>
              <a:rPr lang="es-ES" sz="1400" dirty="0" smtClean="0"/>
              <a:t>	de </a:t>
            </a:r>
            <a:r>
              <a:rPr lang="es-ES" sz="1400" dirty="0"/>
              <a:t>los poros.</a:t>
            </a:r>
          </a:p>
          <a:p>
            <a:pPr lvl="0"/>
            <a:r>
              <a:rPr lang="es-ES" sz="1400" b="1" dirty="0" smtClean="0"/>
              <a:t>Cabello </a:t>
            </a:r>
            <a:r>
              <a:rPr lang="es-ES" sz="1400" b="1" dirty="0"/>
              <a:t>graso:</a:t>
            </a:r>
            <a:r>
              <a:rPr lang="es-ES" sz="1400" dirty="0"/>
              <a:t> Algunos productos para el cabello son </a:t>
            </a:r>
            <a:endParaRPr lang="es-ES" sz="1400" dirty="0" smtClean="0"/>
          </a:p>
          <a:p>
            <a:pPr marL="0" lvl="0" indent="0">
              <a:buNone/>
            </a:pPr>
            <a:r>
              <a:rPr lang="es-ES" sz="1400" dirty="0"/>
              <a:t>	</a:t>
            </a:r>
            <a:r>
              <a:rPr lang="es-ES" sz="1400" dirty="0" smtClean="0"/>
              <a:t>muy </a:t>
            </a:r>
            <a:r>
              <a:rPr lang="es-ES" sz="1400" dirty="0"/>
              <a:t>grasientos y pueden tener el mismo efecto que el </a:t>
            </a:r>
            <a:endParaRPr lang="es-ES" sz="1400" dirty="0" smtClean="0"/>
          </a:p>
          <a:p>
            <a:pPr marL="0" lvl="0" indent="0">
              <a:buNone/>
            </a:pPr>
            <a:r>
              <a:rPr lang="es-ES" sz="1400" dirty="0"/>
              <a:t>	</a:t>
            </a:r>
            <a:r>
              <a:rPr lang="es-ES" sz="1400" dirty="0" smtClean="0"/>
              <a:t>maquillaje </a:t>
            </a:r>
            <a:r>
              <a:rPr lang="es-ES" sz="1400" dirty="0"/>
              <a:t>formulado con aceite. </a:t>
            </a:r>
          </a:p>
          <a:p>
            <a:r>
              <a:rPr lang="es-ES" sz="1400" b="1" dirty="0"/>
              <a:t>Reventar los granitos:</a:t>
            </a:r>
            <a:r>
              <a:rPr lang="es-ES" sz="1400" dirty="0"/>
              <a:t> Si intentas reventar los granitos, es </a:t>
            </a:r>
            <a:endParaRPr lang="es-ES" sz="1400" dirty="0" smtClean="0"/>
          </a:p>
          <a:p>
            <a:pPr marL="0" indent="0">
              <a:buNone/>
            </a:pPr>
            <a:r>
              <a:rPr lang="es-ES" sz="1400" dirty="0"/>
              <a:t>	</a:t>
            </a:r>
            <a:r>
              <a:rPr lang="es-ES" sz="1400" dirty="0" smtClean="0"/>
              <a:t>probable </a:t>
            </a:r>
            <a:r>
              <a:rPr lang="es-ES" sz="1400" dirty="0"/>
              <a:t>que el acné empeore, además del riesgo de que quede </a:t>
            </a:r>
            <a:endParaRPr lang="es-ES" sz="1400" dirty="0" smtClean="0"/>
          </a:p>
          <a:p>
            <a:pPr marL="0" indent="0">
              <a:buNone/>
            </a:pPr>
            <a:r>
              <a:rPr lang="es-ES" sz="1400" dirty="0"/>
              <a:t>	</a:t>
            </a:r>
            <a:r>
              <a:rPr lang="es-ES" sz="1400" dirty="0" smtClean="0"/>
              <a:t>cicatriz.	</a:t>
            </a:r>
            <a:endParaRPr lang="en-US" sz="1400" dirty="0">
              <a:latin typeface="Century Gothic" panose="020B0502020202020204" pitchFamily="34" charset="0"/>
            </a:endParaRPr>
          </a:p>
        </p:txBody>
      </p:sp>
      <p:pic>
        <p:nvPicPr>
          <p:cNvPr id="5" name="Picture 4" descr="http://www.paulaschoice.com/_resources/www/paulaschoice/_system/objectImage/articles/0de5747c-e5b9-442a-b6be-60d5fb3d276f_what-is-acne.jpg"/>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722438"/>
            <a:ext cx="1790700" cy="1790700"/>
          </a:xfrm>
          <a:prstGeom prst="rect">
            <a:avLst/>
          </a:prstGeom>
          <a:noFill/>
          <a:ln>
            <a:noFill/>
          </a:ln>
        </p:spPr>
      </p:pic>
      <p:pic>
        <p:nvPicPr>
          <p:cNvPr id="6" name="image35.png" descr="D:\Buyer\Loren pramod_ doc\my images\no.png"/>
          <p:cNvPicPr/>
          <p:nvPr/>
        </p:nvPicPr>
        <p:blipFill>
          <a:blip r:embed="rId3">
            <a:extLst/>
          </a:blip>
          <a:stretch>
            <a:fillRect/>
          </a:stretch>
        </p:blipFill>
        <p:spPr>
          <a:xfrm>
            <a:off x="6781800" y="2724150"/>
            <a:ext cx="1752600" cy="1754312"/>
          </a:xfrm>
          <a:prstGeom prst="rect">
            <a:avLst/>
          </a:prstGeom>
          <a:ln w="12700">
            <a:miter lim="400000"/>
          </a:ln>
        </p:spPr>
      </p:pic>
    </p:spTree>
    <p:extLst>
      <p:ext uri="{BB962C8B-B14F-4D97-AF65-F5344CB8AC3E}">
        <p14:creationId xmlns:p14="http://schemas.microsoft.com/office/powerpoint/2010/main" val="4806001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n-US" sz="4000" b="1" dirty="0" smtClean="0">
                <a:solidFill>
                  <a:srgbClr val="86754D"/>
                </a:solidFill>
              </a:rPr>
              <a:t>LA </a:t>
            </a:r>
            <a:r>
              <a:rPr lang="en-US" sz="4000" b="1" dirty="0" err="1" smtClean="0">
                <a:solidFill>
                  <a:srgbClr val="86754D"/>
                </a:solidFill>
              </a:rPr>
              <a:t>PIEL</a:t>
            </a:r>
            <a:r>
              <a:rPr lang="en-US" sz="4000" b="1" dirty="0" smtClean="0">
                <a:solidFill>
                  <a:srgbClr val="86754D"/>
                </a:solidFill>
              </a:rPr>
              <a:t> </a:t>
            </a:r>
            <a:r>
              <a:rPr lang="en-US" sz="4000" b="1" dirty="0" err="1" smtClean="0">
                <a:solidFill>
                  <a:srgbClr val="86754D"/>
                </a:solidFill>
              </a:rPr>
              <a:t>EN</a:t>
            </a:r>
            <a:r>
              <a:rPr lang="en-US" sz="4000" b="1" dirty="0" smtClean="0">
                <a:solidFill>
                  <a:srgbClr val="86754D"/>
                </a:solidFill>
              </a:rPr>
              <a:t> LA </a:t>
            </a:r>
            <a:r>
              <a:rPr lang="en-US" sz="4000" b="1" dirty="0" err="1" smtClean="0">
                <a:solidFill>
                  <a:srgbClr val="86754D"/>
                </a:solidFill>
              </a:rPr>
              <a:t>EDAD</a:t>
            </a:r>
            <a:r>
              <a:rPr lang="en-US" sz="4000" b="1" dirty="0" smtClean="0">
                <a:solidFill>
                  <a:srgbClr val="86754D"/>
                </a:solidFill>
              </a:rPr>
              <a:t> MADURA</a:t>
            </a:r>
            <a:endParaRPr b="1" dirty="0"/>
          </a:p>
        </p:txBody>
      </p:sp>
    </p:spTree>
    <p:extLst>
      <p:ext uri="{BB962C8B-B14F-4D97-AF65-F5344CB8AC3E}">
        <p14:creationId xmlns:p14="http://schemas.microsoft.com/office/powerpoint/2010/main" val="2527326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7150"/>
            <a:ext cx="9144000" cy="857250"/>
          </a:xfrm>
        </p:spPr>
        <p:txBody>
          <a:bodyPr>
            <a:normAutofit fontScale="90000"/>
          </a:bodyPr>
          <a:lstStyle/>
          <a:p>
            <a:r>
              <a:rPr lang="es-ES" dirty="0"/>
              <a:t>¿Qué produce el envejecimiento?</a:t>
            </a:r>
            <a:br>
              <a:rPr lang="es-ES" dirty="0"/>
            </a:br>
            <a:endParaRPr lang="en-US" dirty="0">
              <a:latin typeface="Century Gothic" panose="020B0502020202020204" pitchFamily="34" charset="0"/>
            </a:endParaRPr>
          </a:p>
        </p:txBody>
      </p:sp>
      <p:sp>
        <p:nvSpPr>
          <p:cNvPr id="4" name="Content Placeholder 3"/>
          <p:cNvSpPr>
            <a:spLocks noGrp="1"/>
          </p:cNvSpPr>
          <p:nvPr>
            <p:ph idx="4294967295"/>
          </p:nvPr>
        </p:nvSpPr>
        <p:spPr>
          <a:xfrm>
            <a:off x="76200" y="561594"/>
            <a:ext cx="4876800" cy="4171950"/>
          </a:xfrm>
        </p:spPr>
        <p:txBody>
          <a:bodyPr>
            <a:noAutofit/>
          </a:bodyPr>
          <a:lstStyle/>
          <a:p>
            <a:r>
              <a:rPr lang="es-ES" sz="1400" dirty="0"/>
              <a:t>Muchas causas producen el envejecimiento de la piel. Sobre algunas no podemos hacer nada, pero sobre otras sí tenemos influencia. </a:t>
            </a:r>
          </a:p>
          <a:p>
            <a:pPr lvl="1"/>
            <a:r>
              <a:rPr lang="es-ES" sz="1200" dirty="0"/>
              <a:t>Una de las cosas</a:t>
            </a:r>
            <a:r>
              <a:rPr lang="es-ES" sz="1200" u="sng" dirty="0"/>
              <a:t> </a:t>
            </a:r>
            <a:r>
              <a:rPr lang="es-ES" sz="1200" dirty="0"/>
              <a:t>que </a:t>
            </a:r>
            <a:r>
              <a:rPr lang="es-ES" sz="1200" u="sng" dirty="0"/>
              <a:t>no podemos </a:t>
            </a:r>
            <a:r>
              <a:rPr lang="es-ES" sz="1200" dirty="0"/>
              <a:t>cambiar es el proceso natural del envejecimiento. Con el tiempo, todos tenemos líneas de expresión visibles en nuestro rostro. Es natural que nuestro rostro pierda parte de su plenitud juvenil. Notamos como nuestra piel se hace más fina y se seca. Los genes controlan en gran parte estos cambios. El término médico para este tipo de envejecimiento es "</a:t>
            </a:r>
            <a:r>
              <a:rPr lang="es-ES" sz="1200" b="1" dirty="0"/>
              <a:t>envejecimiento intrínseco</a:t>
            </a:r>
            <a:r>
              <a:rPr lang="es-ES" sz="1200" dirty="0"/>
              <a:t>". </a:t>
            </a:r>
          </a:p>
          <a:p>
            <a:pPr lvl="1"/>
            <a:r>
              <a:rPr lang="es-ES" sz="1200" dirty="0"/>
              <a:t>Pero </a:t>
            </a:r>
            <a:r>
              <a:rPr lang="es-ES" sz="1200" u="sng" dirty="0"/>
              <a:t>podemos</a:t>
            </a:r>
            <a:r>
              <a:rPr lang="es-ES" sz="1200" dirty="0"/>
              <a:t> influir en otro tipo de envejecimiento que afecta a nuestra piel. El medioambiente y las elecciones relacionadas con nuestro estilo de vida pueden hacer que la piel envejezca prematuramente. El término médico para este tipo de envejecimiento es "</a:t>
            </a:r>
            <a:r>
              <a:rPr lang="es-ES" sz="1200" b="1" dirty="0"/>
              <a:t>envejecimiento extrínseco</a:t>
            </a:r>
            <a:r>
              <a:rPr lang="es-ES" sz="1200" dirty="0"/>
              <a:t>". Si se toman ciertas medidas preventivas, podemos reducir los efectos de este tipo de envejecimiento cutáneo</a:t>
            </a:r>
            <a:r>
              <a:rPr lang="es-ES" sz="1200" dirty="0" smtClean="0"/>
              <a:t>.</a:t>
            </a:r>
            <a:endParaRPr lang="en-US" sz="1200" dirty="0" smtClean="0">
              <a:latin typeface="Century Gothic" panose="020B0502020202020204" pitchFamily="34" charset="0"/>
            </a:endParaRPr>
          </a:p>
          <a:p>
            <a:pPr marL="0" indent="0" fontAlgn="base">
              <a:buNone/>
            </a:pPr>
            <a:endParaRPr lang="en-US" sz="1700" dirty="0">
              <a:latin typeface="Century Gothic" panose="020B0502020202020204" pitchFamily="34" charset="0"/>
            </a:endParaRPr>
          </a:p>
        </p:txBody>
      </p:sp>
      <p:pic>
        <p:nvPicPr>
          <p:cNvPr id="8196" name="Picture 4" descr="http://www.biovision.com/download/image/aging_caus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121" y="1047750"/>
            <a:ext cx="3764279" cy="319963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477000" y="1123950"/>
            <a:ext cx="1143000" cy="914400"/>
          </a:xfrm>
          <a:prstGeom prst="ellipse">
            <a:avLst/>
          </a:prstGeom>
          <a:solidFill>
            <a:srgbClr val="1C30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 CuadroTexto"/>
          <p:cNvSpPr txBox="1"/>
          <p:nvPr/>
        </p:nvSpPr>
        <p:spPr>
          <a:xfrm>
            <a:off x="6629400" y="1276350"/>
            <a:ext cx="762000" cy="584776"/>
          </a:xfrm>
          <a:prstGeom prst="rect">
            <a:avLst/>
          </a:prstGeom>
          <a:noFill/>
        </p:spPr>
        <p:txBody>
          <a:bodyPr wrap="square" rtlCol="0">
            <a:spAutoFit/>
          </a:bodyPr>
          <a:lstStyle/>
          <a:p>
            <a:pPr algn="ctr"/>
            <a:r>
              <a:rPr lang="es-ES" sz="800" dirty="0" smtClean="0">
                <a:solidFill>
                  <a:schemeClr val="bg1"/>
                </a:solidFill>
              </a:rPr>
              <a:t>El estrés oxidativo por los radicales libres</a:t>
            </a:r>
            <a:endParaRPr lang="es-ES" sz="800" dirty="0">
              <a:solidFill>
                <a:schemeClr val="bg1"/>
              </a:solidFill>
            </a:endParaRPr>
          </a:p>
        </p:txBody>
      </p:sp>
      <p:sp>
        <p:nvSpPr>
          <p:cNvPr id="13" name="Oval 12"/>
          <p:cNvSpPr/>
          <p:nvPr/>
        </p:nvSpPr>
        <p:spPr>
          <a:xfrm>
            <a:off x="5334000" y="1504950"/>
            <a:ext cx="1143000" cy="914400"/>
          </a:xfrm>
          <a:prstGeom prst="ellipse">
            <a:avLst/>
          </a:prstGeom>
          <a:solidFill>
            <a:srgbClr val="1C30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543800" y="1504950"/>
            <a:ext cx="1143000" cy="914400"/>
          </a:xfrm>
          <a:prstGeom prst="ellipse">
            <a:avLst/>
          </a:prstGeom>
          <a:solidFill>
            <a:srgbClr val="1C30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620000" y="2876550"/>
            <a:ext cx="1143000" cy="914400"/>
          </a:xfrm>
          <a:prstGeom prst="ellipse">
            <a:avLst/>
          </a:prstGeom>
          <a:solidFill>
            <a:srgbClr val="1C30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77000" y="3257550"/>
            <a:ext cx="1143000" cy="914400"/>
          </a:xfrm>
          <a:prstGeom prst="ellipse">
            <a:avLst/>
          </a:prstGeom>
          <a:solidFill>
            <a:srgbClr val="1C30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334000" y="2800350"/>
            <a:ext cx="1143000" cy="914400"/>
          </a:xfrm>
          <a:prstGeom prst="ellipse">
            <a:avLst/>
          </a:prstGeom>
          <a:solidFill>
            <a:srgbClr val="1C30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6 CuadroTexto"/>
          <p:cNvSpPr txBox="1"/>
          <p:nvPr/>
        </p:nvSpPr>
        <p:spPr>
          <a:xfrm>
            <a:off x="7696200" y="1814215"/>
            <a:ext cx="914400" cy="338554"/>
          </a:xfrm>
          <a:prstGeom prst="rect">
            <a:avLst/>
          </a:prstGeom>
          <a:noFill/>
        </p:spPr>
        <p:txBody>
          <a:bodyPr wrap="square" rtlCol="0">
            <a:spAutoFit/>
          </a:bodyPr>
          <a:lstStyle/>
          <a:p>
            <a:pPr algn="ctr"/>
            <a:r>
              <a:rPr lang="es-ES" sz="800" dirty="0" smtClean="0">
                <a:solidFill>
                  <a:schemeClr val="bg1"/>
                </a:solidFill>
              </a:rPr>
              <a:t>Disminución de la s hormonas</a:t>
            </a:r>
            <a:endParaRPr lang="es-ES" sz="800" dirty="0">
              <a:solidFill>
                <a:schemeClr val="bg1"/>
              </a:solidFill>
            </a:endParaRPr>
          </a:p>
        </p:txBody>
      </p:sp>
      <p:sp>
        <p:nvSpPr>
          <p:cNvPr id="8" name="7 CuadroTexto"/>
          <p:cNvSpPr txBox="1"/>
          <p:nvPr/>
        </p:nvSpPr>
        <p:spPr>
          <a:xfrm>
            <a:off x="5486400" y="1809750"/>
            <a:ext cx="838200" cy="338554"/>
          </a:xfrm>
          <a:prstGeom prst="rect">
            <a:avLst/>
          </a:prstGeom>
          <a:noFill/>
        </p:spPr>
        <p:txBody>
          <a:bodyPr wrap="square" rtlCol="0">
            <a:spAutoFit/>
          </a:bodyPr>
          <a:lstStyle/>
          <a:p>
            <a:pPr algn="ctr"/>
            <a:r>
              <a:rPr lang="es-ES" sz="800" dirty="0" smtClean="0">
                <a:solidFill>
                  <a:schemeClr val="bg1"/>
                </a:solidFill>
              </a:rPr>
              <a:t>Deterioro neurológico</a:t>
            </a:r>
            <a:endParaRPr lang="es-ES" sz="800" dirty="0">
              <a:solidFill>
                <a:schemeClr val="bg1"/>
              </a:solidFill>
            </a:endParaRPr>
          </a:p>
        </p:txBody>
      </p:sp>
      <p:sp>
        <p:nvSpPr>
          <p:cNvPr id="9" name="8 CuadroTexto"/>
          <p:cNvSpPr txBox="1"/>
          <p:nvPr/>
        </p:nvSpPr>
        <p:spPr>
          <a:xfrm>
            <a:off x="5486400" y="2876550"/>
            <a:ext cx="838200" cy="707886"/>
          </a:xfrm>
          <a:prstGeom prst="rect">
            <a:avLst/>
          </a:prstGeom>
          <a:noFill/>
        </p:spPr>
        <p:txBody>
          <a:bodyPr wrap="square" rtlCol="0">
            <a:spAutoFit/>
          </a:bodyPr>
          <a:lstStyle/>
          <a:p>
            <a:pPr algn="ctr"/>
            <a:r>
              <a:rPr lang="es-ES" sz="800" dirty="0" smtClean="0">
                <a:solidFill>
                  <a:schemeClr val="bg1"/>
                </a:solidFill>
              </a:rPr>
              <a:t>Disminución de las funciones celulares o de los órganos</a:t>
            </a:r>
            <a:endParaRPr lang="es-ES" sz="800" dirty="0">
              <a:solidFill>
                <a:schemeClr val="bg1"/>
              </a:solidFill>
            </a:endParaRPr>
          </a:p>
        </p:txBody>
      </p:sp>
      <p:sp>
        <p:nvSpPr>
          <p:cNvPr id="10" name="9 CuadroTexto"/>
          <p:cNvSpPr txBox="1"/>
          <p:nvPr/>
        </p:nvSpPr>
        <p:spPr>
          <a:xfrm>
            <a:off x="6553200" y="3409950"/>
            <a:ext cx="965200" cy="584776"/>
          </a:xfrm>
          <a:prstGeom prst="rect">
            <a:avLst/>
          </a:prstGeom>
          <a:noFill/>
        </p:spPr>
        <p:txBody>
          <a:bodyPr wrap="square" rtlCol="0">
            <a:spAutoFit/>
          </a:bodyPr>
          <a:lstStyle/>
          <a:p>
            <a:pPr algn="ctr"/>
            <a:r>
              <a:rPr lang="es-ES" sz="800" dirty="0" smtClean="0">
                <a:solidFill>
                  <a:schemeClr val="bg1"/>
                </a:solidFill>
              </a:rPr>
              <a:t>Mutación genética</a:t>
            </a:r>
          </a:p>
          <a:p>
            <a:pPr algn="ctr"/>
            <a:r>
              <a:rPr lang="es-ES" sz="800" dirty="0" smtClean="0">
                <a:solidFill>
                  <a:schemeClr val="bg1"/>
                </a:solidFill>
              </a:rPr>
              <a:t>Acortamiento de los </a:t>
            </a:r>
            <a:r>
              <a:rPr lang="es-ES" sz="800" dirty="0" err="1" smtClean="0">
                <a:solidFill>
                  <a:schemeClr val="bg1"/>
                </a:solidFill>
              </a:rPr>
              <a:t>telómeros</a:t>
            </a:r>
            <a:endParaRPr lang="es-ES" sz="800" dirty="0">
              <a:solidFill>
                <a:schemeClr val="bg1"/>
              </a:solidFill>
            </a:endParaRPr>
          </a:p>
        </p:txBody>
      </p:sp>
      <p:sp>
        <p:nvSpPr>
          <p:cNvPr id="11" name="10 CuadroTexto"/>
          <p:cNvSpPr txBox="1"/>
          <p:nvPr/>
        </p:nvSpPr>
        <p:spPr>
          <a:xfrm>
            <a:off x="7717367" y="3181350"/>
            <a:ext cx="914400" cy="338554"/>
          </a:xfrm>
          <a:prstGeom prst="rect">
            <a:avLst/>
          </a:prstGeom>
          <a:noFill/>
        </p:spPr>
        <p:txBody>
          <a:bodyPr wrap="square" rtlCol="0">
            <a:spAutoFit/>
          </a:bodyPr>
          <a:lstStyle/>
          <a:p>
            <a:pPr algn="ctr"/>
            <a:r>
              <a:rPr lang="es-ES" sz="800" dirty="0" smtClean="0">
                <a:solidFill>
                  <a:schemeClr val="bg1"/>
                </a:solidFill>
              </a:rPr>
              <a:t>Deterioro inmunológico</a:t>
            </a:r>
            <a:endParaRPr lang="es-ES" sz="800" dirty="0">
              <a:solidFill>
                <a:schemeClr val="bg1"/>
              </a:solidFill>
            </a:endParaRPr>
          </a:p>
        </p:txBody>
      </p:sp>
      <p:sp>
        <p:nvSpPr>
          <p:cNvPr id="12" name="Rectangle 11"/>
          <p:cNvSpPr/>
          <p:nvPr/>
        </p:nvSpPr>
        <p:spPr>
          <a:xfrm>
            <a:off x="6629400" y="2343150"/>
            <a:ext cx="838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CuadroTexto"/>
          <p:cNvSpPr txBox="1"/>
          <p:nvPr/>
        </p:nvSpPr>
        <p:spPr>
          <a:xfrm>
            <a:off x="6629400" y="2419350"/>
            <a:ext cx="838200" cy="323165"/>
          </a:xfrm>
          <a:prstGeom prst="rect">
            <a:avLst/>
          </a:prstGeom>
          <a:noFill/>
        </p:spPr>
        <p:txBody>
          <a:bodyPr wrap="square" rtlCol="0">
            <a:spAutoFit/>
          </a:bodyPr>
          <a:lstStyle/>
          <a:p>
            <a:pPr algn="ctr"/>
            <a:r>
              <a:rPr lang="es-ES" sz="750" dirty="0" smtClean="0"/>
              <a:t>Causas del envejecimiento</a:t>
            </a:r>
            <a:endParaRPr lang="es-ES" sz="750" dirty="0"/>
          </a:p>
        </p:txBody>
      </p:sp>
    </p:spTree>
    <p:extLst>
      <p:ext uri="{BB962C8B-B14F-4D97-AF65-F5344CB8AC3E}">
        <p14:creationId xmlns:p14="http://schemas.microsoft.com/office/powerpoint/2010/main" val="102565017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p:spPr>
        <p:txBody>
          <a:bodyPr>
            <a:normAutofit/>
          </a:bodyPr>
          <a:lstStyle/>
          <a:p>
            <a:r>
              <a:rPr lang="es-ES" dirty="0"/>
              <a:t>La piel cambia con la </a:t>
            </a:r>
            <a:r>
              <a:rPr lang="es-ES" dirty="0" smtClean="0"/>
              <a:t>EDAD</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093788"/>
            <a:ext cx="8458200" cy="3962400"/>
          </a:xfrm>
        </p:spPr>
        <p:txBody>
          <a:bodyPr>
            <a:normAutofit/>
          </a:bodyPr>
          <a:lstStyle/>
          <a:p>
            <a:r>
              <a:rPr lang="es-ES" sz="2000" dirty="0"/>
              <a:t>Según nos vamos haciendo mayores, ocurren los siguientes cambios:</a:t>
            </a:r>
          </a:p>
          <a:p>
            <a:pPr lvl="1"/>
            <a:r>
              <a:rPr lang="es-ES" sz="1600" dirty="0"/>
              <a:t>La piel se hace más áspera.</a:t>
            </a:r>
          </a:p>
          <a:p>
            <a:pPr lvl="1"/>
            <a:r>
              <a:rPr lang="es-ES" sz="1600" dirty="0"/>
              <a:t>La piel se destensa. La pérdida de la fibra elástica (elastina) de la piel con los años causa la flacidez.</a:t>
            </a:r>
          </a:p>
          <a:p>
            <a:pPr lvl="1"/>
            <a:r>
              <a:rPr lang="es-ES" sz="1600" dirty="0"/>
              <a:t>La piel se hace más transparente. Esto se debe a que la epidermis (la capa superficial de la piel) adelgaza.</a:t>
            </a:r>
          </a:p>
          <a:p>
            <a:pPr lvl="1"/>
            <a:r>
              <a:rPr lang="es-ES" sz="1600" dirty="0"/>
              <a:t>La piel se hace más frágil. Esto sucede porque se allana la zona en la que la epidermis y la dermis (capa de piel bajo la epidermis) se juntan.</a:t>
            </a:r>
          </a:p>
          <a:p>
            <a:pPr lvl="1"/>
            <a:r>
              <a:rPr lang="es-ES" sz="1600" dirty="0"/>
              <a:t>Es fácil que aparezcan cardenales en la piel Esto se debe a que las paredes de los </a:t>
            </a:r>
            <a:r>
              <a:rPr lang="es-ES" sz="1600" u="sng" dirty="0">
                <a:hlinkClick r:id="rId3"/>
              </a:rPr>
              <a:t>vasos</a:t>
            </a:r>
            <a:r>
              <a:rPr lang="es-ES" sz="1600" dirty="0">
                <a:hlinkClick r:id="rId3"/>
              </a:rPr>
              <a:t> sanguíneos </a:t>
            </a:r>
            <a:r>
              <a:rPr lang="es-ES" sz="1600" dirty="0"/>
              <a:t>se estrechan</a:t>
            </a:r>
            <a:r>
              <a:rPr lang="es-ES" sz="1600" dirty="0" smtClean="0"/>
              <a:t>.</a:t>
            </a:r>
            <a:endParaRPr lang="es-ES" sz="1600" dirty="0"/>
          </a:p>
        </p:txBody>
      </p:sp>
    </p:spTree>
    <p:extLst>
      <p:ext uri="{BB962C8B-B14F-4D97-AF65-F5344CB8AC3E}">
        <p14:creationId xmlns:p14="http://schemas.microsoft.com/office/powerpoint/2010/main" val="2811030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p:spPr>
        <p:txBody>
          <a:bodyPr>
            <a:normAutofit/>
          </a:bodyPr>
          <a:lstStyle/>
          <a:p>
            <a:r>
              <a:rPr lang="es-ES" dirty="0" smtClean="0"/>
              <a:t>La piel en la edad madura</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0" y="1200150"/>
            <a:ext cx="8229600" cy="3810000"/>
          </a:xfrm>
        </p:spPr>
        <p:txBody>
          <a:bodyPr>
            <a:normAutofit/>
          </a:bodyPr>
          <a:lstStyle/>
          <a:p>
            <a:pPr marL="0" indent="0">
              <a:buNone/>
            </a:pPr>
            <a:endParaRPr lang="en-US" sz="1800" dirty="0">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pic>
        <p:nvPicPr>
          <p:cNvPr id="12" name="Picture 2" descr="http://www.healthyskinsolutions.com/wp-content/uploads/Young-Skin-Old-Sk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890" y="908050"/>
            <a:ext cx="45720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 y="1457794"/>
            <a:ext cx="3161164" cy="239676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953000" y="1110794"/>
            <a:ext cx="838200" cy="215444"/>
          </a:xfrm>
          <a:prstGeom prst="rect">
            <a:avLst/>
          </a:prstGeom>
          <a:solidFill>
            <a:schemeClr val="bg1"/>
          </a:solidFill>
        </p:spPr>
        <p:txBody>
          <a:bodyPr wrap="square" rtlCol="0">
            <a:spAutoFit/>
          </a:bodyPr>
          <a:lstStyle/>
          <a:p>
            <a:r>
              <a:rPr lang="es-ES" sz="800" b="1" dirty="0" smtClean="0">
                <a:latin typeface="Verdana" panose="020B0604030504040204" pitchFamily="34" charset="0"/>
                <a:ea typeface="Verdana" panose="020B0604030504040204" pitchFamily="34" charset="0"/>
                <a:cs typeface="Verdana" panose="020B0604030504040204" pitchFamily="34" charset="0"/>
              </a:rPr>
              <a:t>Piel joven</a:t>
            </a:r>
            <a:endParaRPr lang="es-ES" sz="8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7 CuadroTexto"/>
          <p:cNvSpPr txBox="1"/>
          <p:nvPr/>
        </p:nvSpPr>
        <p:spPr>
          <a:xfrm>
            <a:off x="6553200" y="1047750"/>
            <a:ext cx="1066800" cy="215444"/>
          </a:xfrm>
          <a:prstGeom prst="rect">
            <a:avLst/>
          </a:prstGeom>
          <a:solidFill>
            <a:schemeClr val="bg1"/>
          </a:solidFill>
        </p:spPr>
        <p:txBody>
          <a:bodyPr wrap="square" rtlCol="0">
            <a:spAutoFit/>
          </a:bodyPr>
          <a:lstStyle/>
          <a:p>
            <a:r>
              <a:rPr lang="es-ES" sz="800" b="1" dirty="0" smtClean="0">
                <a:latin typeface="Verdana" panose="020B0604030504040204" pitchFamily="34" charset="0"/>
                <a:ea typeface="Verdana" panose="020B0604030504040204" pitchFamily="34" charset="0"/>
                <a:cs typeface="Verdana" panose="020B0604030504040204" pitchFamily="34" charset="0"/>
              </a:rPr>
              <a:t>Piel madura</a:t>
            </a:r>
            <a:endParaRPr lang="es-ES" sz="8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4128276" y="3121149"/>
            <a:ext cx="307777" cy="674224"/>
          </a:xfrm>
          <a:prstGeom prst="rect">
            <a:avLst/>
          </a:prstGeom>
          <a:solidFill>
            <a:schemeClr val="bg1"/>
          </a:solidFill>
        </p:spPr>
        <p:txBody>
          <a:bodyPr vert="vert270" wrap="non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Hipodermis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8035727" y="2674938"/>
            <a:ext cx="307777" cy="674224"/>
          </a:xfrm>
          <a:prstGeom prst="rect">
            <a:avLst/>
          </a:prstGeom>
          <a:solidFill>
            <a:schemeClr val="bg1"/>
          </a:solidFill>
        </p:spPr>
        <p:txBody>
          <a:bodyPr vert="vert270" wrap="non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Hipodermis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8077200" y="2122775"/>
            <a:ext cx="430887" cy="533400"/>
          </a:xfrm>
          <a:prstGeom prst="rect">
            <a:avLst/>
          </a:prstGeom>
          <a:solidFill>
            <a:schemeClr val="bg1"/>
          </a:solidFill>
        </p:spPr>
        <p:txBody>
          <a:bodyPr vert="vert270"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Atrofia dérmica</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4" name="13 CuadroTexto"/>
          <p:cNvSpPr txBox="1"/>
          <p:nvPr/>
        </p:nvSpPr>
        <p:spPr>
          <a:xfrm>
            <a:off x="8077200" y="1457794"/>
            <a:ext cx="430887" cy="674224"/>
          </a:xfrm>
          <a:prstGeom prst="rect">
            <a:avLst/>
          </a:prstGeom>
          <a:solidFill>
            <a:schemeClr val="bg1"/>
          </a:solidFill>
        </p:spPr>
        <p:txBody>
          <a:bodyPr vert="vert270"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Atrofia epidérmica</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0" name="9 CuadroTexto"/>
          <p:cNvSpPr txBox="1"/>
          <p:nvPr/>
        </p:nvSpPr>
        <p:spPr>
          <a:xfrm>
            <a:off x="4282164" y="3885687"/>
            <a:ext cx="899436" cy="461665"/>
          </a:xfrm>
          <a:prstGeom prst="rect">
            <a:avLst/>
          </a:prstGeom>
          <a:solidFill>
            <a:schemeClr val="bg1"/>
          </a:solidFill>
        </p:spPr>
        <p:txBody>
          <a:bodyPr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Fibras organizadas de colágeno</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6" name="15 CuadroTexto"/>
          <p:cNvSpPr txBox="1"/>
          <p:nvPr/>
        </p:nvSpPr>
        <p:spPr>
          <a:xfrm>
            <a:off x="5181600" y="3885687"/>
            <a:ext cx="609600" cy="338554"/>
          </a:xfrm>
          <a:prstGeom prst="rect">
            <a:avLst/>
          </a:prstGeom>
          <a:solidFill>
            <a:schemeClr val="bg1"/>
          </a:solidFill>
        </p:spPr>
        <p:txBody>
          <a:bodyPr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Tejido vascular</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7" name="16 CuadroTexto"/>
          <p:cNvSpPr txBox="1"/>
          <p:nvPr/>
        </p:nvSpPr>
        <p:spPr>
          <a:xfrm>
            <a:off x="5715000" y="3424022"/>
            <a:ext cx="975636" cy="461665"/>
          </a:xfrm>
          <a:prstGeom prst="rect">
            <a:avLst/>
          </a:prstGeom>
          <a:solidFill>
            <a:schemeClr val="bg1"/>
          </a:solidFill>
        </p:spPr>
        <p:txBody>
          <a:bodyPr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Se alisa la unión </a:t>
            </a:r>
            <a:r>
              <a:rPr lang="es-ES" sz="800" dirty="0" err="1" smtClean="0">
                <a:latin typeface="Verdana" panose="020B0604030504040204" pitchFamily="34" charset="0"/>
                <a:ea typeface="Verdana" panose="020B0604030504040204" pitchFamily="34" charset="0"/>
                <a:cs typeface="Verdana" panose="020B0604030504040204" pitchFamily="34" charset="0"/>
              </a:rPr>
              <a:t>dermo</a:t>
            </a:r>
            <a:r>
              <a:rPr lang="es-ES" sz="800" dirty="0" smtClean="0">
                <a:latin typeface="Verdana" panose="020B0604030504040204" pitchFamily="34" charset="0"/>
                <a:ea typeface="Verdana" panose="020B0604030504040204" pitchFamily="34" charset="0"/>
                <a:cs typeface="Verdana" panose="020B0604030504040204" pitchFamily="34" charset="0"/>
              </a:rPr>
              <a:t>-epidérmica</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8" name="17 CuadroTexto"/>
          <p:cNvSpPr txBox="1"/>
          <p:nvPr/>
        </p:nvSpPr>
        <p:spPr>
          <a:xfrm>
            <a:off x="6553200" y="3714750"/>
            <a:ext cx="794486" cy="461665"/>
          </a:xfrm>
          <a:prstGeom prst="rect">
            <a:avLst/>
          </a:prstGeom>
          <a:solidFill>
            <a:schemeClr val="bg1"/>
          </a:solidFill>
        </p:spPr>
        <p:txBody>
          <a:bodyPr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Se reduce el tejido vascular</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9" name="18 CuadroTexto"/>
          <p:cNvSpPr txBox="1"/>
          <p:nvPr/>
        </p:nvSpPr>
        <p:spPr>
          <a:xfrm>
            <a:off x="7444068" y="3692664"/>
            <a:ext cx="899436" cy="707886"/>
          </a:xfrm>
          <a:prstGeom prst="rect">
            <a:avLst/>
          </a:prstGeom>
          <a:solidFill>
            <a:schemeClr val="bg1"/>
          </a:solidFill>
        </p:spPr>
        <p:txBody>
          <a:bodyPr wrap="square" rtlCol="0">
            <a:spAutoFit/>
          </a:bodyPr>
          <a:lstStyle/>
          <a:p>
            <a:r>
              <a:rPr lang="es-ES" sz="800" dirty="0" smtClean="0">
                <a:latin typeface="Verdana" panose="020B0604030504040204" pitchFamily="34" charset="0"/>
                <a:ea typeface="Verdana" panose="020B0604030504040204" pitchFamily="34" charset="0"/>
                <a:cs typeface="Verdana" panose="020B0604030504040204" pitchFamily="34" charset="0"/>
              </a:rPr>
              <a:t>Se pierden y se desorganizan las fibras de colágeno</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1845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p:spPr>
        <p:txBody>
          <a:bodyPr>
            <a:normAutofit/>
          </a:bodyPr>
          <a:lstStyle/>
          <a:p>
            <a:r>
              <a:rPr lang="es-ES" dirty="0"/>
              <a:t>Tratamiento para la piel </a:t>
            </a:r>
            <a:r>
              <a:rPr lang="es-ES" dirty="0" smtClean="0"/>
              <a:t>madura</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152400" y="742950"/>
            <a:ext cx="8458200" cy="3962400"/>
          </a:xfrm>
        </p:spPr>
        <p:txBody>
          <a:bodyPr>
            <a:normAutofit/>
          </a:bodyPr>
          <a:lstStyle/>
          <a:p>
            <a:pPr lvl="0"/>
            <a:r>
              <a:rPr lang="es-ES" sz="2000" b="1" dirty="0"/>
              <a:t>Limpia la piel con suavidad.</a:t>
            </a:r>
            <a:r>
              <a:rPr lang="es-ES" sz="2000" dirty="0"/>
              <a:t> Frotarla cuando la limpias puede irritarla. Al irritarse, se acelera el proceso de envejecimiento. Lavar suavemente la piel contribuye a eliminar la contaminación, maquillaje y otras sustancias sin irritarla.</a:t>
            </a:r>
          </a:p>
          <a:p>
            <a:pPr lvl="0"/>
            <a:r>
              <a:rPr lang="es-ES" sz="2000" b="1" dirty="0"/>
              <a:t>Utiliza productos específicos. </a:t>
            </a:r>
            <a:r>
              <a:rPr lang="es-ES" sz="2000" dirty="0"/>
              <a:t>Elige productos que fomenten el aumento de producción del colágeno y mantengan la elasticidad de la piel.</a:t>
            </a:r>
          </a:p>
          <a:p>
            <a:pPr lvl="0"/>
            <a:r>
              <a:rPr lang="es-ES" sz="2000" b="1" dirty="0"/>
              <a:t>Aplica hidratante facial todos los días.</a:t>
            </a:r>
            <a:r>
              <a:rPr lang="es-ES" sz="2000" dirty="0"/>
              <a:t> La crema hidratante captura el agua de la piel, dándole un aspecto más juvenil. </a:t>
            </a:r>
          </a:p>
          <a:p>
            <a:r>
              <a:rPr lang="es-ES" sz="2000" b="1" dirty="0"/>
              <a:t>Deja de usar productos para el cuidado de la piel que te piquen o te escuezan.</a:t>
            </a:r>
            <a:r>
              <a:rPr lang="es-ES" sz="2000" dirty="0"/>
              <a:t> Cuando la piel pica o escuece, significa que está irritada. Al irritarse la piel, la piel parece más madura</a:t>
            </a:r>
            <a:r>
              <a:rPr lang="es-ES" sz="2000" dirty="0" smtClean="0"/>
              <a:t>.</a:t>
            </a:r>
            <a:endParaRPr lang="en-US" sz="2000" dirty="0">
              <a:latin typeface="Century Gothic" panose="020B0502020202020204" pitchFamily="34" charset="0"/>
            </a:endParaRPr>
          </a:p>
          <a:p>
            <a:pPr marL="0" indent="0" fontAlgn="base">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val="2723347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752" y="-248958"/>
            <a:ext cx="8254448" cy="6190836"/>
          </a:xfrm>
          <a:prstGeom prst="rect">
            <a:avLst/>
          </a:prstGeom>
        </p:spPr>
      </p:pic>
      <p:pic>
        <p:nvPicPr>
          <p:cNvPr id="5" name="Picture 3" descr="View"/>
          <p:cNvPicPr>
            <a:picLocks noChangeAspect="1" noChangeArrowheads="1"/>
          </p:cNvPicPr>
          <p:nvPr/>
        </p:nvPicPr>
        <p:blipFill rotWithShape="1">
          <a:blip r:embed="rId3">
            <a:extLst>
              <a:ext uri="{28A0092B-C50C-407E-A947-70E740481C1C}">
                <a14:useLocalDpi xmlns:a14="http://schemas.microsoft.com/office/drawing/2010/main" val="0"/>
              </a:ext>
            </a:extLst>
          </a:blip>
          <a:srcRect l="36923" t="3469" r="34168" b="10701"/>
          <a:stretch/>
        </p:blipFill>
        <p:spPr bwMode="auto">
          <a:xfrm>
            <a:off x="1219200" y="1337636"/>
            <a:ext cx="954650" cy="283431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14350"/>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2800" b="0" dirty="0">
                <a:latin typeface="Century Gothic" panose="020B0502020202020204" pitchFamily="34" charset="0"/>
              </a:rPr>
              <a:t>Cellular </a:t>
            </a:r>
            <a:r>
              <a:rPr lang="en-US" sz="2800" b="0" dirty="0" smtClean="0">
                <a:latin typeface="Century Gothic" panose="020B0502020202020204" pitchFamily="34" charset="0"/>
              </a:rPr>
              <a:t>Laboratories</a:t>
            </a:r>
            <a:r>
              <a:rPr lang="en-US" sz="2800" b="0" baseline="30000" dirty="0" smtClean="0">
                <a:latin typeface="Century Gothic" panose="020B0502020202020204" pitchFamily="34" charset="0"/>
              </a:rPr>
              <a:t>®</a:t>
            </a:r>
            <a:r>
              <a:rPr lang="en-US" sz="2800" b="0" dirty="0">
                <a:latin typeface="Century Gothic" panose="020B0502020202020204" pitchFamily="34" charset="0"/>
              </a:rPr>
              <a:t/>
            </a:r>
            <a:br>
              <a:rPr lang="en-US" sz="2800" b="0" dirty="0">
                <a:latin typeface="Century Gothic" panose="020B0502020202020204" pitchFamily="34" charset="0"/>
              </a:rPr>
            </a:br>
            <a:r>
              <a:rPr lang="en-US" b="0" dirty="0" err="1">
                <a:solidFill>
                  <a:srgbClr val="BFBFBF"/>
                </a:solidFill>
                <a:latin typeface="Century Gothic" panose="020B0502020202020204" pitchFamily="34" charset="0"/>
              </a:rPr>
              <a:t>S</a:t>
            </a:r>
            <a:r>
              <a:rPr lang="en-US" b="0" dirty="0" err="1" smtClean="0">
                <a:solidFill>
                  <a:srgbClr val="BFBFBF"/>
                </a:solidFill>
                <a:latin typeface="Century Gothic" panose="020B0502020202020204" pitchFamily="34" charset="0"/>
              </a:rPr>
              <a:t>uero</a:t>
            </a:r>
            <a:r>
              <a:rPr lang="en-US" b="0" dirty="0" smtClean="0">
                <a:solidFill>
                  <a:srgbClr val="BFBFBF"/>
                </a:solidFill>
                <a:latin typeface="Century Gothic" panose="020B0502020202020204" pitchFamily="34" charset="0"/>
              </a:rPr>
              <a:t> </a:t>
            </a:r>
            <a:r>
              <a:rPr lang="en-US" b="0" dirty="0" err="1" smtClean="0">
                <a:solidFill>
                  <a:srgbClr val="BFBFBF"/>
                </a:solidFill>
                <a:latin typeface="Century Gothic" panose="020B0502020202020204" pitchFamily="34" charset="0"/>
              </a:rPr>
              <a:t>Renovador</a:t>
            </a:r>
            <a:r>
              <a:rPr lang="en-US" b="0" dirty="0" smtClean="0">
                <a:solidFill>
                  <a:srgbClr val="BFBFBF"/>
                </a:solidFill>
                <a:latin typeface="Century Gothic" panose="020B0502020202020204" pitchFamily="34" charset="0"/>
              </a:rPr>
              <a:t> </a:t>
            </a:r>
            <a:r>
              <a:rPr lang="en-US" b="0" dirty="0" err="1" smtClean="0">
                <a:solidFill>
                  <a:srgbClr val="BFBFBF"/>
                </a:solidFill>
                <a:latin typeface="Century Gothic" panose="020B0502020202020204" pitchFamily="34" charset="0"/>
              </a:rPr>
              <a:t>Antiedad</a:t>
            </a:r>
            <a:endParaRPr lang="en-US" b="0" dirty="0">
              <a:solidFill>
                <a:srgbClr val="BFBFBF"/>
              </a:solidFill>
            </a:endParaRPr>
          </a:p>
        </p:txBody>
      </p:sp>
    </p:spTree>
    <p:extLst>
      <p:ext uri="{BB962C8B-B14F-4D97-AF65-F5344CB8AC3E}">
        <p14:creationId xmlns:p14="http://schemas.microsoft.com/office/powerpoint/2010/main" val="2255298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Soluciones avanzadas para el cuidado de la </a:t>
            </a:r>
            <a:r>
              <a:rPr lang="es-ES" dirty="0" smtClean="0"/>
              <a:t>piel</a:t>
            </a:r>
            <a:endParaRPr lang="en-US" dirty="0"/>
          </a:p>
        </p:txBody>
      </p:sp>
      <p:sp>
        <p:nvSpPr>
          <p:cNvPr id="3" name="Content Placeholder 2"/>
          <p:cNvSpPr>
            <a:spLocks noGrp="1"/>
          </p:cNvSpPr>
          <p:nvPr>
            <p:ph idx="1"/>
          </p:nvPr>
        </p:nvSpPr>
        <p:spPr>
          <a:xfrm>
            <a:off x="216353" y="1047750"/>
            <a:ext cx="8229600" cy="3505200"/>
          </a:xfrm>
        </p:spPr>
        <p:txBody>
          <a:bodyPr>
            <a:normAutofit fontScale="92500" lnSpcReduction="20000"/>
          </a:bodyPr>
          <a:lstStyle/>
          <a:p>
            <a:pPr lvl="0"/>
            <a:r>
              <a:rPr lang="es-ES" sz="2200" dirty="0"/>
              <a:t>Una vez hayas determinado qué tipo de piel tiene la compradora mediante el arte de preguntar inquisitivamente, el paso siguiente es entender qué anomalías puede padecer en la piel.</a:t>
            </a:r>
          </a:p>
          <a:p>
            <a:pPr lvl="0"/>
            <a:r>
              <a:rPr lang="es-ES" sz="2200" dirty="0"/>
              <a:t>Hay varios problemas comunes de la piel que pueden afectar tanto a hombres como a mujeres.</a:t>
            </a:r>
          </a:p>
          <a:p>
            <a:pPr lvl="0"/>
            <a:r>
              <a:rPr lang="es-ES" sz="2200" dirty="0"/>
              <a:t>Saber qué tipo de piel tienen tus compradoras y qué anomalías padecen es vital. Necesitarás aprender qué productos funcionan juntos, cómo benefician al cutis y el orden en que hay que aplicarlos para que puedas seleccionar la mejor rutina de cuidado de la piel para tus compradoras.</a:t>
            </a:r>
          </a:p>
          <a:p>
            <a:endParaRPr lang="en-US" dirty="0"/>
          </a:p>
        </p:txBody>
      </p:sp>
    </p:spTree>
    <p:extLst>
      <p:ext uri="{BB962C8B-B14F-4D97-AF65-F5344CB8AC3E}">
        <p14:creationId xmlns:p14="http://schemas.microsoft.com/office/powerpoint/2010/main" val="2804096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6375"/>
            <a:ext cx="9144000" cy="857250"/>
          </a:xfrm>
        </p:spPr>
        <p:txBody>
          <a:bodyPr>
            <a:normAutofit/>
          </a:bodyPr>
          <a:lstStyle/>
          <a:p>
            <a:r>
              <a:rPr lang="en-US" dirty="0" err="1" smtClean="0">
                <a:latin typeface="Century Gothic" panose="020B0502020202020204" pitchFamily="34" charset="0"/>
              </a:rPr>
              <a:t>Beneficios</a:t>
            </a:r>
            <a:r>
              <a:rPr lang="en-US" dirty="0" smtClean="0">
                <a:latin typeface="Century Gothic" panose="020B0502020202020204" pitchFamily="34" charset="0"/>
              </a:rPr>
              <a:t> e </a:t>
            </a:r>
            <a:r>
              <a:rPr lang="en-US" smtClean="0">
                <a:latin typeface="Century Gothic" panose="020B0502020202020204" pitchFamily="34" charset="0"/>
              </a:rPr>
              <a:t>ingredientes</a:t>
            </a:r>
            <a:endParaRPr lang="en-US" dirty="0">
              <a:latin typeface="Century Gothic" panose="020B0502020202020204" pitchFamily="34" charset="0"/>
            </a:endParaRPr>
          </a:p>
        </p:txBody>
      </p:sp>
      <p:sp>
        <p:nvSpPr>
          <p:cNvPr id="7" name="Content Placeholder 5"/>
          <p:cNvSpPr txBox="1">
            <a:spLocks/>
          </p:cNvSpPr>
          <p:nvPr/>
        </p:nvSpPr>
        <p:spPr>
          <a:xfrm>
            <a:off x="381000" y="895350"/>
            <a:ext cx="4040188" cy="29634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dirty="0"/>
              <a:t>Beneficios</a:t>
            </a:r>
          </a:p>
          <a:p>
            <a:pPr lvl="1"/>
            <a:r>
              <a:rPr lang="es-ES" sz="1600" dirty="0"/>
              <a:t>Ayuda a proteger la piel contra los efectos de la contaminación al estimular las defensas de la piel contra la principal causa de las arrugas y la degradación natural</a:t>
            </a:r>
          </a:p>
          <a:p>
            <a:pPr lvl="1"/>
            <a:r>
              <a:rPr lang="es-ES" sz="1600" dirty="0"/>
              <a:t>Ayuda a </a:t>
            </a:r>
            <a:r>
              <a:rPr lang="es-ES" sz="1600" dirty="0" smtClean="0"/>
              <a:t>reducir </a:t>
            </a:r>
            <a:r>
              <a:rPr lang="es-ES" sz="1600" dirty="0"/>
              <a:t>la aparición de arrugas y líneas de expresión</a:t>
            </a:r>
          </a:p>
          <a:p>
            <a:pPr lvl="1"/>
            <a:r>
              <a:rPr lang="es-ES" sz="1600" dirty="0"/>
              <a:t>Promueve una piel resplandeciente y </a:t>
            </a:r>
            <a:r>
              <a:rPr lang="es-ES" sz="1600" dirty="0" smtClean="0"/>
              <a:t>luminosa</a:t>
            </a:r>
            <a:endParaRPr lang="en-US" sz="1600" dirty="0"/>
          </a:p>
          <a:p>
            <a:pPr fontAlgn="base"/>
            <a:endParaRPr lang="en-US" sz="2000" dirty="0">
              <a:latin typeface="Century Gothic" panose="020B0502020202020204" pitchFamily="34" charset="0"/>
            </a:endParaRPr>
          </a:p>
          <a:p>
            <a:pPr fontAlgn="base"/>
            <a:endParaRPr lang="en-US" sz="2000" dirty="0">
              <a:latin typeface="Century Gothic" panose="020B0502020202020204" pitchFamily="34" charset="0"/>
            </a:endParaRPr>
          </a:p>
        </p:txBody>
      </p:sp>
      <p:sp>
        <p:nvSpPr>
          <p:cNvPr id="10" name="Content Placeholder 7"/>
          <p:cNvSpPr txBox="1">
            <a:spLocks/>
          </p:cNvSpPr>
          <p:nvPr/>
        </p:nvSpPr>
        <p:spPr>
          <a:xfrm>
            <a:off x="4267200" y="895350"/>
            <a:ext cx="4724400" cy="3733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smtClean="0">
                <a:latin typeface="Century Gothic" panose="020B0502020202020204" pitchFamily="34" charset="0"/>
              </a:rPr>
              <a:t>Ingredientes</a:t>
            </a:r>
            <a:endParaRPr lang="en-US" sz="2000" dirty="0" smtClean="0">
              <a:latin typeface="Century Gothic" panose="020B0502020202020204" pitchFamily="34" charset="0"/>
            </a:endParaRPr>
          </a:p>
          <a:p>
            <a:pPr lvl="1"/>
            <a:r>
              <a:rPr lang="es-ES" sz="1100" b="1" dirty="0"/>
              <a:t>Nano-Claire </a:t>
            </a:r>
            <a:r>
              <a:rPr lang="es-ES" sz="1100" b="1" dirty="0" smtClean="0"/>
              <a:t>GY </a:t>
            </a:r>
            <a:r>
              <a:rPr lang="es-ES" sz="1100" dirty="0" smtClean="0"/>
              <a:t>Un </a:t>
            </a:r>
            <a:r>
              <a:rPr lang="es-ES" sz="1100" dirty="0"/>
              <a:t>péptido sintético estabilizado en </a:t>
            </a:r>
            <a:r>
              <a:rPr lang="es-ES" sz="1100" dirty="0" err="1"/>
              <a:t>nanoliposomas</a:t>
            </a:r>
            <a:r>
              <a:rPr lang="es-ES" sz="1100" dirty="0"/>
              <a:t> puede favorecer la lucha contra los signos visibles de la edad y fomentar el aspecto de una piel más joven.</a:t>
            </a:r>
          </a:p>
          <a:p>
            <a:pPr lvl="1"/>
            <a:r>
              <a:rPr lang="es-ES" sz="1100" b="1" dirty="0"/>
              <a:t>Sh-polypeptide-7</a:t>
            </a:r>
            <a:r>
              <a:rPr lang="es-ES" sz="1100" dirty="0"/>
              <a:t> Un péptido sintético estabilizado en </a:t>
            </a:r>
            <a:r>
              <a:rPr lang="es-ES" sz="1100" dirty="0" err="1"/>
              <a:t>nanoliposomas</a:t>
            </a:r>
            <a:r>
              <a:rPr lang="es-ES" sz="1100" dirty="0"/>
              <a:t> que puede favorecer la lucha contra los signos visibles de la edad y fomentar el aspecto de una piel más joven Reduce la aparición de arrugas y líneas de expresión y además estimula la vitalidad celular.</a:t>
            </a:r>
          </a:p>
          <a:p>
            <a:pPr lvl="1"/>
            <a:r>
              <a:rPr lang="es-ES" sz="1100" b="1" dirty="0" err="1"/>
              <a:t>Anhydroxylitol</a:t>
            </a:r>
            <a:r>
              <a:rPr lang="es-ES" sz="1100" b="1" dirty="0"/>
              <a:t>, </a:t>
            </a:r>
            <a:r>
              <a:rPr lang="es-ES" sz="1100" b="1" dirty="0" err="1"/>
              <a:t>Xylitylglucoside</a:t>
            </a:r>
            <a:r>
              <a:rPr lang="es-ES" sz="1100" b="1" dirty="0"/>
              <a:t> y </a:t>
            </a:r>
            <a:r>
              <a:rPr lang="es-ES" sz="1100" b="1" dirty="0" err="1" smtClean="0"/>
              <a:t>Xylitol</a:t>
            </a:r>
            <a:r>
              <a:rPr lang="es-ES" sz="1100" dirty="0"/>
              <a:t> </a:t>
            </a:r>
            <a:r>
              <a:rPr lang="es-ES" sz="1100" dirty="0" smtClean="0"/>
              <a:t>Ingredientes </a:t>
            </a:r>
            <a:r>
              <a:rPr lang="es-ES" sz="1100" dirty="0"/>
              <a:t>patentados, con doble función, que aumentan la hidratación de la piel.  El </a:t>
            </a:r>
            <a:r>
              <a:rPr lang="es-ES" sz="1100" dirty="0" err="1"/>
              <a:t>anhydroxylitol</a:t>
            </a:r>
            <a:r>
              <a:rPr lang="es-ES" sz="1100" dirty="0"/>
              <a:t> es un compuesto derivado de los hidratos de carbono que actúa como humectante para mantener la hidratación de la piel. Las propiedades hidratantes del </a:t>
            </a:r>
            <a:r>
              <a:rPr lang="es-ES" sz="1100" dirty="0" err="1"/>
              <a:t>anhydroxylitol</a:t>
            </a:r>
            <a:r>
              <a:rPr lang="es-ES" sz="1100" dirty="0"/>
              <a:t> y sus parientes, el </a:t>
            </a:r>
            <a:r>
              <a:rPr lang="es-ES" sz="1100" dirty="0" err="1"/>
              <a:t>xylitylglucoside</a:t>
            </a:r>
            <a:r>
              <a:rPr lang="es-ES" sz="1100" dirty="0"/>
              <a:t> y el </a:t>
            </a:r>
            <a:r>
              <a:rPr lang="es-ES" sz="1100" dirty="0" err="1"/>
              <a:t>xylitol</a:t>
            </a:r>
            <a:r>
              <a:rPr lang="es-ES" sz="1100" dirty="0"/>
              <a:t>, ayudan a acondicionar la piel para que parezca y se sienta más suave y tersa.</a:t>
            </a:r>
            <a:endParaRPr lang="en-US" sz="1100" dirty="0" smtClean="0">
              <a:latin typeface="Century Gothic" panose="020B0502020202020204" pitchFamily="34" charset="0"/>
            </a:endParaRPr>
          </a:p>
        </p:txBody>
      </p:sp>
    </p:spTree>
    <p:extLst>
      <p:ext uri="{BB962C8B-B14F-4D97-AF65-F5344CB8AC3E}">
        <p14:creationId xmlns:p14="http://schemas.microsoft.com/office/powerpoint/2010/main" val="1706522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dobeStock_79613439.jpg"/>
          <p:cNvPicPr>
            <a:picLocks noChangeAspect="1"/>
          </p:cNvPicPr>
          <p:nvPr/>
        </p:nvPicPr>
        <p:blipFill rotWithShape="1">
          <a:blip r:embed="rId2" cstate="print">
            <a:extLst>
              <a:ext uri="{28A0092B-C50C-407E-A947-70E740481C1C}">
                <a14:useLocalDpi xmlns:a14="http://schemas.microsoft.com/office/drawing/2010/main" val="0"/>
              </a:ext>
            </a:extLst>
          </a:blip>
          <a:srcRect b="20397"/>
          <a:stretch/>
        </p:blipFill>
        <p:spPr>
          <a:xfrm>
            <a:off x="-132835" y="-933450"/>
            <a:ext cx="10648435" cy="5650992"/>
          </a:xfrm>
          <a:prstGeom prst="rect">
            <a:avLst/>
          </a:prstGeom>
        </p:spPr>
      </p:pic>
      <p:sp>
        <p:nvSpPr>
          <p:cNvPr id="5" name="Shape 384"/>
          <p:cNvSpPr/>
          <p:nvPr/>
        </p:nvSpPr>
        <p:spPr>
          <a:xfrm>
            <a:off x="-1" y="-1"/>
            <a:ext cx="9144001" cy="4654590"/>
          </a:xfrm>
          <a:prstGeom prst="rect">
            <a:avLst/>
          </a:prstGeom>
          <a:solidFill>
            <a:srgbClr val="000000">
              <a:alpha val="81000"/>
            </a:srgbClr>
          </a:solidFill>
          <a:ln w="12700">
            <a:miter lim="400000"/>
          </a:ln>
        </p:spPr>
        <p:txBody>
          <a:bodyPr lIns="0" tIns="0" rIns="0" bIns="0" anchor="ctr"/>
          <a:lstStyle/>
          <a:p>
            <a:pPr lvl="0" algn="ctr" defTabSz="914400">
              <a:defRPr>
                <a:solidFill>
                  <a:srgbClr val="FFFFFF"/>
                </a:solidFill>
                <a:latin typeface="Calibri"/>
                <a:ea typeface="Calibri"/>
                <a:cs typeface="Calibri"/>
                <a:sym typeface="Calibri"/>
              </a:defRPr>
            </a:pPr>
            <a:endParaRPr/>
          </a:p>
        </p:txBody>
      </p:sp>
      <p:pic>
        <p:nvPicPr>
          <p:cNvPr id="19458" name="Picture 2" descr="https://scontent-ord1-1.xx.fbcdn.net/hphotos-xfp1/v/t1.0-9/1457525_162712877232737_3544170704563036916_n.jpg?oh=048374fc30a451a489af32010860e3d6&amp;oe=561D3FAE"/>
          <p:cNvPicPr>
            <a:picLocks noChangeAspect="1" noChangeArrowheads="1"/>
          </p:cNvPicPr>
          <p:nvPr/>
        </p:nvPicPr>
        <p:blipFill rotWithShape="1">
          <a:blip r:embed="rId3">
            <a:extLst>
              <a:ext uri="{28A0092B-C50C-407E-A947-70E740481C1C}">
                <a14:useLocalDpi xmlns:a14="http://schemas.microsoft.com/office/drawing/2010/main" val="0"/>
              </a:ext>
            </a:extLst>
          </a:blip>
          <a:srcRect b="3657"/>
          <a:stretch/>
        </p:blipFill>
        <p:spPr bwMode="auto">
          <a:xfrm>
            <a:off x="2292126" y="403544"/>
            <a:ext cx="4694515" cy="387988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438400" y="634433"/>
            <a:ext cx="1905000" cy="830997"/>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400" dirty="0" smtClean="0">
                <a:latin typeface="Times New Roman" panose="02020603050405020304" pitchFamily="18" charset="0"/>
                <a:cs typeface="Times New Roman" panose="02020603050405020304" pitchFamily="18" charset="0"/>
              </a:rPr>
              <a:t>PROTEGE</a:t>
            </a:r>
          </a:p>
          <a:p>
            <a:r>
              <a:rPr lang="es-ES" sz="2400" i="1" dirty="0" smtClean="0">
                <a:latin typeface="Times New Roman" panose="02020603050405020304" pitchFamily="18" charset="0"/>
                <a:cs typeface="Times New Roman" panose="02020603050405020304" pitchFamily="18" charset="0"/>
              </a:rPr>
              <a:t>TU PIEL</a:t>
            </a:r>
            <a:endParaRPr lang="es-E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524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normAutofit/>
          </a:bodyPr>
          <a:lstStyle/>
          <a:p>
            <a:r>
              <a:rPr lang="es-ES" dirty="0"/>
              <a:t>Prevención del </a:t>
            </a:r>
            <a:r>
              <a:rPr lang="es-ES" dirty="0" smtClean="0"/>
              <a:t>envejecimiento</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533400" y="895350"/>
            <a:ext cx="8077200" cy="3394075"/>
          </a:xfrm>
          <a:prstGeom prst="rect">
            <a:avLst/>
          </a:prstGeom>
        </p:spPr>
        <p:txBody>
          <a:bodyPr>
            <a:normAutofit/>
          </a:bodyPr>
          <a:lstStyle/>
          <a:p>
            <a:pPr lvl="0"/>
            <a:r>
              <a:rPr lang="es-ES" sz="1800" dirty="0"/>
              <a:t>La prevención es clave para minimizar las arrugas. Lo más importante es cuidar la piel antes de que empiecen todos estos cambios. La protección solar tanto contra los rayos UVA como los </a:t>
            </a:r>
            <a:r>
              <a:rPr lang="es-ES" sz="1800" dirty="0" err="1"/>
              <a:t>UVB</a:t>
            </a:r>
            <a:r>
              <a:rPr lang="es-ES" sz="1800" dirty="0"/>
              <a:t> es crucial los 365 días del año. </a:t>
            </a:r>
          </a:p>
          <a:p>
            <a:r>
              <a:rPr lang="es-ES" sz="1800" dirty="0"/>
              <a:t>Cuando usas tratamientos avanzados, es OBLIGATORIO usar </a:t>
            </a:r>
            <a:r>
              <a:rPr lang="es-ES" sz="1800" dirty="0" err="1"/>
              <a:t>FPS</a:t>
            </a:r>
            <a:r>
              <a:rPr lang="es-ES" sz="1800" dirty="0" smtClean="0"/>
              <a:t>.</a:t>
            </a:r>
            <a:r>
              <a:rPr lang="en-US" sz="1800" dirty="0" smtClean="0">
                <a:latin typeface="Century Gothic" panose="020B0502020202020204" pitchFamily="34" charset="0"/>
              </a:rPr>
              <a:t> </a:t>
            </a:r>
            <a:endParaRPr lang="en-US" sz="1800" dirty="0">
              <a:latin typeface="Century Gothic" panose="020B0502020202020204" pitchFamily="34" charset="0"/>
            </a:endParaRPr>
          </a:p>
        </p:txBody>
      </p:sp>
    </p:spTree>
    <p:extLst>
      <p:ext uri="{BB962C8B-B14F-4D97-AF65-F5344CB8AC3E}">
        <p14:creationId xmlns:p14="http://schemas.microsoft.com/office/powerpoint/2010/main" val="484511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n-US" sz="4000" b="1" dirty="0" err="1" smtClean="0">
                <a:solidFill>
                  <a:srgbClr val="86754D"/>
                </a:solidFill>
              </a:rPr>
              <a:t>SOLUCIONES</a:t>
            </a:r>
            <a:r>
              <a:rPr lang="en-US" sz="4000" b="1" dirty="0" smtClean="0">
                <a:solidFill>
                  <a:srgbClr val="86754D"/>
                </a:solidFill>
              </a:rPr>
              <a:t> </a:t>
            </a:r>
            <a:r>
              <a:rPr lang="en-US" sz="4000" b="1" dirty="0" err="1" smtClean="0">
                <a:solidFill>
                  <a:srgbClr val="86754D"/>
                </a:solidFill>
              </a:rPr>
              <a:t>PERSONALIZADAS</a:t>
            </a:r>
            <a:endParaRPr sz="2400" b="1" dirty="0"/>
          </a:p>
        </p:txBody>
      </p:sp>
    </p:spTree>
    <p:extLst>
      <p:ext uri="{BB962C8B-B14F-4D97-AF65-F5344CB8AC3E}">
        <p14:creationId xmlns:p14="http://schemas.microsoft.com/office/powerpoint/2010/main" val="2527326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p:spPr>
        <p:txBody>
          <a:bodyPr>
            <a:normAutofit/>
          </a:bodyPr>
          <a:lstStyle/>
          <a:p>
            <a:r>
              <a:rPr lang="es-ES" dirty="0"/>
              <a:t>Soluciones </a:t>
            </a:r>
            <a:r>
              <a:rPr lang="es-ES" dirty="0" smtClean="0"/>
              <a:t>personalizadas</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228600" y="1200150"/>
            <a:ext cx="8534400" cy="3394075"/>
          </a:xfrm>
        </p:spPr>
        <p:txBody>
          <a:bodyPr>
            <a:normAutofit/>
          </a:bodyPr>
          <a:lstStyle/>
          <a:p>
            <a:r>
              <a:rPr lang="es-ES" sz="2000" dirty="0"/>
              <a:t>Cuando intentas decidir qué productos son los más adecuados para cada cliente, desearás saber:</a:t>
            </a:r>
          </a:p>
          <a:p>
            <a:pPr lvl="1"/>
            <a:r>
              <a:rPr lang="es-ES" sz="1600" dirty="0"/>
              <a:t>1) Qué tipo de piel tiene tu cliente. Así, puedes combinar el limpiador, tónico e hidratante adecuados. </a:t>
            </a:r>
          </a:p>
          <a:p>
            <a:pPr lvl="1"/>
            <a:r>
              <a:rPr lang="es-ES" sz="1600" dirty="0"/>
              <a:t>2) Qué problemas cutáneos padece tu cliente</a:t>
            </a:r>
            <a:r>
              <a:rPr lang="es-ES" sz="1600" dirty="0" smtClean="0"/>
              <a:t>.</a:t>
            </a:r>
            <a:endParaRPr lang="en-US" sz="1400" dirty="0">
              <a:latin typeface="Century Gothic" panose="020B0502020202020204" pitchFamily="34" charset="0"/>
            </a:endParaRPr>
          </a:p>
          <a:p>
            <a:pPr marL="0" indent="0" fontAlgn="base">
              <a:buNone/>
            </a:pPr>
            <a:endParaRPr lang="en-US" sz="1800" dirty="0">
              <a:latin typeface="Century Gothic" panose="020B0502020202020204" pitchFamily="34" charset="0"/>
            </a:endParaRPr>
          </a:p>
        </p:txBody>
      </p:sp>
    </p:spTree>
    <p:extLst>
      <p:ext uri="{BB962C8B-B14F-4D97-AF65-F5344CB8AC3E}">
        <p14:creationId xmlns:p14="http://schemas.microsoft.com/office/powerpoint/2010/main" val="122901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6375"/>
            <a:ext cx="9144000" cy="85725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b="0" i="0" kern="1200">
                <a:solidFill>
                  <a:srgbClr val="86754D"/>
                </a:solidFill>
                <a:latin typeface="Century Gothic"/>
                <a:ea typeface="+mj-ea"/>
                <a:cs typeface="Century Gothic"/>
              </a:defRPr>
            </a:lvl1pPr>
          </a:lstStyle>
          <a:p>
            <a:r>
              <a:rPr lang="en-US" dirty="0" err="1" smtClean="0">
                <a:latin typeface="Century Gothic" panose="020B0502020202020204" pitchFamily="34" charset="0"/>
              </a:rPr>
              <a:t>Soluciones</a:t>
            </a:r>
            <a:r>
              <a:rPr lang="en-US" dirty="0" smtClean="0">
                <a:latin typeface="Century Gothic" panose="020B0502020202020204" pitchFamily="34" charset="0"/>
              </a:rPr>
              <a:t> </a:t>
            </a:r>
            <a:r>
              <a:rPr lang="en-US" dirty="0" err="1" smtClean="0">
                <a:latin typeface="Century Gothic" panose="020B0502020202020204" pitchFamily="34" charset="0"/>
              </a:rPr>
              <a:t>personalizadas</a:t>
            </a:r>
            <a:endParaRPr lang="en-US" dirty="0" smtClean="0">
              <a:latin typeface="Century Gothic" panose="020B0502020202020204" pitchFamily="34" charset="0"/>
            </a:endParaRPr>
          </a:p>
          <a:p>
            <a:r>
              <a:rPr lang="en-US" sz="2000" dirty="0" err="1" smtClean="0">
                <a:solidFill>
                  <a:srgbClr val="BFBFBF"/>
                </a:solidFill>
                <a:latin typeface="Century Gothic" panose="020B0502020202020204" pitchFamily="34" charset="0"/>
              </a:rPr>
              <a:t>Sistemas</a:t>
            </a:r>
            <a:r>
              <a:rPr lang="en-US" sz="2000" dirty="0" smtClean="0">
                <a:solidFill>
                  <a:srgbClr val="BFBFBF"/>
                </a:solidFill>
                <a:latin typeface="Century Gothic" panose="020B0502020202020204" pitchFamily="34" charset="0"/>
              </a:rPr>
              <a:t> de </a:t>
            </a:r>
            <a:r>
              <a:rPr lang="en-US" sz="2000" dirty="0" err="1" smtClean="0">
                <a:solidFill>
                  <a:srgbClr val="BFBFBF"/>
                </a:solidFill>
                <a:latin typeface="Century Gothic" panose="020B0502020202020204" pitchFamily="34" charset="0"/>
              </a:rPr>
              <a:t>cuidado</a:t>
            </a:r>
            <a:r>
              <a:rPr lang="en-US" sz="2000" dirty="0" smtClean="0">
                <a:solidFill>
                  <a:srgbClr val="BFBFBF"/>
                </a:solidFill>
                <a:latin typeface="Century Gothic" panose="020B0502020202020204" pitchFamily="34" charset="0"/>
              </a:rPr>
              <a:t> de la </a:t>
            </a:r>
            <a:r>
              <a:rPr lang="en-US" sz="2000" dirty="0" err="1" smtClean="0">
                <a:solidFill>
                  <a:srgbClr val="BFBFBF"/>
                </a:solidFill>
                <a:latin typeface="Century Gothic" panose="020B0502020202020204" pitchFamily="34" charset="0"/>
              </a:rPr>
              <a:t>piel</a:t>
            </a:r>
            <a:endParaRPr lang="en-US" sz="2000" dirty="0">
              <a:solidFill>
                <a:srgbClr val="BFBFBF"/>
              </a:solidFill>
              <a:latin typeface="Century Gothic" panose="020B0502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603783961"/>
              </p:ext>
            </p:extLst>
          </p:nvPr>
        </p:nvGraphicFramePr>
        <p:xfrm>
          <a:off x="1219200" y="1123950"/>
          <a:ext cx="6482715" cy="2306320"/>
        </p:xfrm>
        <a:graphic>
          <a:graphicData uri="http://schemas.openxmlformats.org/drawingml/2006/table">
            <a:tbl>
              <a:tblPr firstRow="1" bandRow="1"/>
              <a:tblGrid>
                <a:gridCol w="2160905"/>
                <a:gridCol w="1802341"/>
                <a:gridCol w="2519469"/>
              </a:tblGrid>
              <a:tr h="370840">
                <a:tc>
                  <a:txBody>
                    <a:bodyPr/>
                    <a:lstStyle/>
                    <a:p>
                      <a:pPr algn="l">
                        <a:lnSpc>
                          <a:spcPct val="115000"/>
                        </a:lnSpc>
                        <a:spcAft>
                          <a:spcPts val="0"/>
                        </a:spcAft>
                      </a:pPr>
                      <a:r>
                        <a:rPr lang="es-ES" sz="1000" b="1" kern="1200">
                          <a:solidFill>
                            <a:srgbClr val="FFFFFF"/>
                          </a:solidFill>
                          <a:effectLst/>
                          <a:latin typeface="Century Gothic"/>
                          <a:ea typeface="Century Gothic"/>
                          <a:cs typeface="Century Gothic"/>
                        </a:rPr>
                        <a:t>Línea de productos</a:t>
                      </a:r>
                      <a:endParaRPr lang="es-ES" sz="110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c>
                  <a:txBody>
                    <a:bodyPr/>
                    <a:lstStyle/>
                    <a:p>
                      <a:pPr algn="l">
                        <a:lnSpc>
                          <a:spcPct val="115000"/>
                        </a:lnSpc>
                        <a:spcAft>
                          <a:spcPts val="0"/>
                        </a:spcAft>
                      </a:pPr>
                      <a:r>
                        <a:rPr lang="es-ES" sz="1000" b="1" kern="1200">
                          <a:solidFill>
                            <a:srgbClr val="FFFFFF"/>
                          </a:solidFill>
                          <a:effectLst/>
                          <a:latin typeface="Century Gothic"/>
                          <a:ea typeface="Century Gothic"/>
                          <a:cs typeface="Century Gothic"/>
                        </a:rPr>
                        <a:t>Tipo de piel</a:t>
                      </a:r>
                      <a:endParaRPr lang="es-ES" sz="110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c>
                  <a:txBody>
                    <a:bodyPr/>
                    <a:lstStyle/>
                    <a:p>
                      <a:pPr algn="l">
                        <a:lnSpc>
                          <a:spcPct val="115000"/>
                        </a:lnSpc>
                        <a:spcAft>
                          <a:spcPts val="0"/>
                        </a:spcAft>
                      </a:pPr>
                      <a:r>
                        <a:rPr lang="es-ES" sz="1000" b="1" kern="1200">
                          <a:solidFill>
                            <a:srgbClr val="FFFFFF"/>
                          </a:solidFill>
                          <a:effectLst/>
                          <a:latin typeface="Century Gothic"/>
                          <a:ea typeface="Century Gothic"/>
                          <a:cs typeface="Century Gothic"/>
                        </a:rPr>
                        <a:t>Beneficios</a:t>
                      </a:r>
                      <a:endParaRPr lang="es-ES" sz="110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r>
              <a:tr h="370840">
                <a:tc>
                  <a:txBody>
                    <a:bodyPr/>
                    <a:lstStyle/>
                    <a:p>
                      <a:pPr algn="l">
                        <a:lnSpc>
                          <a:spcPct val="115000"/>
                        </a:lnSpc>
                        <a:spcAft>
                          <a:spcPts val="0"/>
                        </a:spcAft>
                      </a:pPr>
                      <a:r>
                        <a:rPr lang="es-ES" sz="1000" kern="1200">
                          <a:solidFill>
                            <a:srgbClr val="000000"/>
                          </a:solidFill>
                          <a:effectLst/>
                          <a:latin typeface="Century Gothic"/>
                          <a:ea typeface="Century Gothic"/>
                          <a:cs typeface="Century Gothic"/>
                        </a:rPr>
                        <a:t>Cellular Laboratories</a:t>
                      </a:r>
                      <a:r>
                        <a:rPr lang="es-ES" sz="1000" kern="1200" baseline="30000">
                          <a:solidFill>
                            <a:srgbClr val="000000"/>
                          </a:solidFill>
                          <a:effectLst/>
                          <a:latin typeface="Century Gothic"/>
                          <a:ea typeface="Century Gothic"/>
                          <a:cs typeface="Century Gothic"/>
                        </a:rPr>
                        <a:t>®</a:t>
                      </a:r>
                      <a:endParaRPr lang="es-ES" sz="110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00" kern="1200" dirty="0">
                          <a:solidFill>
                            <a:srgbClr val="000000"/>
                          </a:solidFill>
                          <a:effectLst/>
                          <a:latin typeface="Century Gothic"/>
                          <a:ea typeface="Century Gothic"/>
                          <a:cs typeface="Century Gothic"/>
                        </a:rPr>
                        <a:t>Seca, madura</a:t>
                      </a:r>
                      <a:endParaRPr lang="es-ES" sz="1100" dirty="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00" kern="1200" dirty="0">
                          <a:solidFill>
                            <a:srgbClr val="000000"/>
                          </a:solidFill>
                          <a:effectLst/>
                          <a:latin typeface="Century Gothic"/>
                          <a:ea typeface="Century Gothic"/>
                          <a:cs typeface="Century Gothic"/>
                        </a:rPr>
                        <a:t>Creada científicamente con ingredientes reconocidos que </a:t>
                      </a:r>
                      <a:r>
                        <a:rPr lang="es-ES" sz="1000" kern="1200" dirty="0" smtClean="0">
                          <a:solidFill>
                            <a:srgbClr val="000000"/>
                          </a:solidFill>
                          <a:effectLst/>
                          <a:latin typeface="Century Gothic"/>
                          <a:ea typeface="Century Gothic"/>
                          <a:cs typeface="Century Gothic"/>
                        </a:rPr>
                        <a:t>ayudan</a:t>
                      </a:r>
                      <a:r>
                        <a:rPr lang="es-ES" sz="1000" kern="1200" baseline="0" dirty="0" smtClean="0">
                          <a:solidFill>
                            <a:srgbClr val="000000"/>
                          </a:solidFill>
                          <a:effectLst/>
                          <a:latin typeface="Century Gothic"/>
                          <a:ea typeface="Century Gothic"/>
                          <a:cs typeface="Century Gothic"/>
                        </a:rPr>
                        <a:t> a disminuir</a:t>
                      </a:r>
                      <a:r>
                        <a:rPr lang="es-ES" sz="1000" kern="1200" dirty="0" smtClean="0">
                          <a:solidFill>
                            <a:srgbClr val="000000"/>
                          </a:solidFill>
                          <a:effectLst/>
                          <a:latin typeface="Century Gothic"/>
                          <a:ea typeface="Century Gothic"/>
                          <a:cs typeface="Century Gothic"/>
                        </a:rPr>
                        <a:t> </a:t>
                      </a:r>
                      <a:r>
                        <a:rPr lang="es-ES" sz="1000" kern="1200" dirty="0">
                          <a:solidFill>
                            <a:srgbClr val="000000"/>
                          </a:solidFill>
                          <a:effectLst/>
                          <a:latin typeface="Century Gothic"/>
                          <a:ea typeface="Century Gothic"/>
                          <a:cs typeface="Century Gothic"/>
                        </a:rPr>
                        <a:t>la apariencia de líneas y arrugas, protegen la piel contra los rayos ultravioleta y la cuidan internamente a nivel celular.</a:t>
                      </a:r>
                      <a:endParaRPr lang="es-ES" sz="1100" dirty="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70840">
                <a:tc>
                  <a:txBody>
                    <a:bodyPr/>
                    <a:lstStyle/>
                    <a:p>
                      <a:pPr algn="l">
                        <a:lnSpc>
                          <a:spcPct val="115000"/>
                        </a:lnSpc>
                        <a:spcAft>
                          <a:spcPts val="0"/>
                        </a:spcAft>
                      </a:pPr>
                      <a:r>
                        <a:rPr lang="es-ES" sz="1000" kern="1200">
                          <a:solidFill>
                            <a:srgbClr val="000000"/>
                          </a:solidFill>
                          <a:effectLst/>
                          <a:latin typeface="Century Gothic"/>
                          <a:ea typeface="Century Gothic"/>
                          <a:cs typeface="Century Gothic"/>
                        </a:rPr>
                        <a:t>Lumière de Vie®</a:t>
                      </a:r>
                      <a:endParaRPr lang="es-ES" sz="110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a:lnSpc>
                          <a:spcPct val="115000"/>
                        </a:lnSpc>
                        <a:spcAft>
                          <a:spcPts val="0"/>
                        </a:spcAft>
                      </a:pPr>
                      <a:r>
                        <a:rPr lang="es-ES" sz="1000" kern="1200">
                          <a:solidFill>
                            <a:srgbClr val="000000"/>
                          </a:solidFill>
                          <a:effectLst/>
                          <a:latin typeface="Century Gothic"/>
                          <a:ea typeface="Century Gothic"/>
                          <a:cs typeface="Century Gothic"/>
                        </a:rPr>
                        <a:t>Para todo tipo de pieles, esp. adecuada como antiedad</a:t>
                      </a:r>
                      <a:endParaRPr lang="es-ES" sz="110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a:lnSpc>
                          <a:spcPct val="115000"/>
                        </a:lnSpc>
                        <a:spcAft>
                          <a:spcPts val="0"/>
                        </a:spcAft>
                      </a:pPr>
                      <a:r>
                        <a:rPr lang="es-ES" sz="1000" kern="1200" dirty="0">
                          <a:solidFill>
                            <a:srgbClr val="000000"/>
                          </a:solidFill>
                          <a:effectLst/>
                          <a:latin typeface="Century Gothic"/>
                          <a:ea typeface="Century Gothic"/>
                          <a:cs typeface="Century Gothic"/>
                        </a:rPr>
                        <a:t>Emplea ingredientes naturales de la más alta calidad y las fórmulas poderosas que ayudan a cicatrizar, aliviar, hidratar y proteger</a:t>
                      </a:r>
                      <a:endParaRPr lang="es-ES" sz="1100" dirty="0">
                        <a:effectLst/>
                        <a:latin typeface="Times New Roman"/>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926372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scontent-ord1-1.xx.fbcdn.net/hphotos-xtf1/v/t1.0-9/1468611_128662707304421_1693779832_n.jpg?oh=cc7704db30d01cefa8151a9d829bc9a5&amp;oe=5625D7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421"/>
            <a:ext cx="4267200" cy="46117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609600" y="895350"/>
            <a:ext cx="4572000" cy="3394075"/>
          </a:xfrm>
        </p:spPr>
        <p:txBody>
          <a:bodyPr>
            <a:noAutofit/>
          </a:bodyPr>
          <a:lstStyle/>
          <a:p>
            <a:r>
              <a:rPr lang="es-ES" sz="1800" b="1" dirty="0"/>
              <a:t>Paso uno</a:t>
            </a:r>
            <a:endParaRPr lang="es-ES" sz="1800" dirty="0"/>
          </a:p>
          <a:p>
            <a:pPr lvl="1"/>
            <a:r>
              <a:rPr lang="es-ES" sz="1600" dirty="0"/>
              <a:t>Limpiar </a:t>
            </a:r>
          </a:p>
          <a:p>
            <a:r>
              <a:rPr lang="es-ES" sz="1800" b="1" dirty="0"/>
              <a:t>Paso dos</a:t>
            </a:r>
            <a:endParaRPr lang="es-ES" sz="1800" dirty="0"/>
          </a:p>
          <a:p>
            <a:pPr lvl="1"/>
            <a:r>
              <a:rPr lang="es-ES" sz="1600" dirty="0"/>
              <a:t>Tonificar y restaurar el balance de tu piel</a:t>
            </a:r>
          </a:p>
          <a:p>
            <a:r>
              <a:rPr lang="es-ES" sz="1800" b="1" dirty="0"/>
              <a:t>Paso tres</a:t>
            </a:r>
            <a:endParaRPr lang="es-ES" sz="1800" dirty="0"/>
          </a:p>
          <a:p>
            <a:pPr lvl="1"/>
            <a:r>
              <a:rPr lang="es-ES" sz="1600" dirty="0"/>
              <a:t>Exfoliar (de 1 a 3 veces por semana)</a:t>
            </a:r>
          </a:p>
          <a:p>
            <a:pPr lvl="1"/>
            <a:r>
              <a:rPr lang="es-ES" sz="1600" dirty="0"/>
              <a:t>Aplicar el tratamiento y los cuidados especiales</a:t>
            </a:r>
          </a:p>
          <a:p>
            <a:r>
              <a:rPr lang="es-ES" sz="1800" b="1" dirty="0"/>
              <a:t>Paso cuatro</a:t>
            </a:r>
            <a:endParaRPr lang="es-ES" sz="1800" dirty="0"/>
          </a:p>
          <a:p>
            <a:pPr lvl="1"/>
            <a:r>
              <a:rPr lang="es-ES" sz="1600" dirty="0"/>
              <a:t>Hidratar y </a:t>
            </a:r>
            <a:r>
              <a:rPr lang="es-ES" sz="1600" dirty="0" smtClean="0"/>
              <a:t>proteger</a:t>
            </a:r>
            <a:endParaRPr lang="es-ES" sz="1600" dirty="0"/>
          </a:p>
        </p:txBody>
      </p:sp>
      <p:sp>
        <p:nvSpPr>
          <p:cNvPr id="2" name="Title 1"/>
          <p:cNvSpPr>
            <a:spLocks noGrp="1"/>
          </p:cNvSpPr>
          <p:nvPr>
            <p:ph type="title" idx="4294967295"/>
          </p:nvPr>
        </p:nvSpPr>
        <p:spPr>
          <a:xfrm>
            <a:off x="0" y="206375"/>
            <a:ext cx="9144000" cy="857250"/>
          </a:xfrm>
        </p:spPr>
        <p:txBody>
          <a:bodyPr>
            <a:normAutofit/>
          </a:bodyPr>
          <a:lstStyle/>
          <a:p>
            <a:r>
              <a:rPr lang="es-ES" dirty="0"/>
              <a:t>Aplicación </a:t>
            </a:r>
            <a:r>
              <a:rPr lang="es-ES" dirty="0" smtClean="0"/>
              <a:t>correcta</a:t>
            </a:r>
            <a:endParaRPr lang="en-US" sz="2800" dirty="0"/>
          </a:p>
        </p:txBody>
      </p:sp>
    </p:spTree>
    <p:extLst>
      <p:ext uri="{BB962C8B-B14F-4D97-AF65-F5344CB8AC3E}">
        <p14:creationId xmlns:p14="http://schemas.microsoft.com/office/powerpoint/2010/main" val="6347479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n-US" sz="4000" b="1" dirty="0" err="1" smtClean="0">
                <a:solidFill>
                  <a:srgbClr val="86754D"/>
                </a:solidFill>
              </a:rPr>
              <a:t>TAREA</a:t>
            </a:r>
            <a:r>
              <a:rPr lang="en-US" sz="4000" b="1" dirty="0" smtClean="0">
                <a:solidFill>
                  <a:srgbClr val="86754D"/>
                </a:solidFill>
              </a:rPr>
              <a:t> </a:t>
            </a:r>
            <a:r>
              <a:rPr lang="en-US" sz="4000" b="1" dirty="0" err="1" smtClean="0">
                <a:solidFill>
                  <a:srgbClr val="86754D"/>
                </a:solidFill>
              </a:rPr>
              <a:t>PENDIENTE</a:t>
            </a:r>
            <a:endParaRPr sz="2400" b="1" dirty="0"/>
          </a:p>
        </p:txBody>
      </p:sp>
    </p:spTree>
    <p:extLst>
      <p:ext uri="{BB962C8B-B14F-4D97-AF65-F5344CB8AC3E}">
        <p14:creationId xmlns:p14="http://schemas.microsoft.com/office/powerpoint/2010/main" val="2527326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p:spPr>
        <p:txBody>
          <a:bodyPr>
            <a:normAutofit/>
          </a:bodyPr>
          <a:lstStyle/>
          <a:p>
            <a:r>
              <a:rPr lang="es-ES" dirty="0"/>
              <a:t>Soluciones personalizadas</a:t>
            </a:r>
            <a:endParaRPr lang="en-US" dirty="0">
              <a:latin typeface="Century Gothic" panose="020B0502020202020204" pitchFamily="34" charset="0"/>
            </a:endParaRPr>
          </a:p>
        </p:txBody>
      </p:sp>
      <p:sp>
        <p:nvSpPr>
          <p:cNvPr id="4" name="Content Placeholder 3"/>
          <p:cNvSpPr>
            <a:spLocks noGrp="1"/>
          </p:cNvSpPr>
          <p:nvPr>
            <p:ph idx="4294967295"/>
          </p:nvPr>
        </p:nvSpPr>
        <p:spPr>
          <a:xfrm>
            <a:off x="533400" y="971550"/>
            <a:ext cx="3733800" cy="3962400"/>
          </a:xfrm>
        </p:spPr>
        <p:txBody>
          <a:bodyPr>
            <a:normAutofit/>
          </a:bodyPr>
          <a:lstStyle/>
          <a:p>
            <a:pPr fontAlgn="base"/>
            <a:r>
              <a:rPr lang="es-ES" sz="1800" dirty="0"/>
              <a:t>Consulta a tu socia para determinar su tipo de piel y si padece uno o dos problemas cutáneos y rellenar el formulario de cuidado de la piel con los productos adecuados</a:t>
            </a:r>
            <a:r>
              <a:rPr lang="es-ES" sz="1800" dirty="0" smtClean="0"/>
              <a:t>.</a:t>
            </a:r>
            <a:endParaRPr lang="en-US" sz="1800" dirty="0">
              <a:latin typeface="Century Gothic" panose="020B0502020202020204" pitchFamily="34" charset="0"/>
            </a:endParaRP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3" r="28296"/>
          <a:stretch/>
        </p:blipFill>
        <p:spPr bwMode="auto">
          <a:xfrm>
            <a:off x="5389538" y="1069222"/>
            <a:ext cx="2459062" cy="317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4246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n-US" sz="4000" b="1" dirty="0" err="1" smtClean="0">
                <a:solidFill>
                  <a:srgbClr val="86754D"/>
                </a:solidFill>
              </a:rPr>
              <a:t>SOLUCIONES</a:t>
            </a:r>
            <a:r>
              <a:rPr lang="en-US" sz="4000" b="1" dirty="0" smtClean="0">
                <a:solidFill>
                  <a:srgbClr val="86754D"/>
                </a:solidFill>
              </a:rPr>
              <a:t> </a:t>
            </a:r>
            <a:r>
              <a:rPr lang="en-US" sz="4000" b="1" dirty="0" err="1" smtClean="0">
                <a:solidFill>
                  <a:srgbClr val="86754D"/>
                </a:solidFill>
              </a:rPr>
              <a:t>PERSONALIZADAS</a:t>
            </a:r>
            <a:endParaRPr sz="2400" b="1" dirty="0"/>
          </a:p>
        </p:txBody>
      </p:sp>
      <p:sp>
        <p:nvSpPr>
          <p:cNvPr id="209" name="Shape 209"/>
          <p:cNvSpPr>
            <a:spLocks noGrp="1"/>
          </p:cNvSpPr>
          <p:nvPr>
            <p:ph type="body" idx="1"/>
          </p:nvPr>
        </p:nvSpPr>
        <p:spPr>
          <a:xfrm>
            <a:off x="722312" y="894158"/>
            <a:ext cx="7772401" cy="2411017"/>
          </a:xfrm>
          <a:prstGeom prst="rect">
            <a:avLst/>
          </a:prstGeom>
        </p:spPr>
        <p:txBody>
          <a:bodyPr/>
          <a:lstStyle/>
          <a:p>
            <a:pPr lvl="0"/>
            <a:r>
              <a:rPr lang="en-US" dirty="0" err="1" smtClean="0"/>
              <a:t>Practica</a:t>
            </a:r>
            <a:r>
              <a:rPr lang="en-US" dirty="0" smtClean="0"/>
              <a:t> </a:t>
            </a:r>
            <a:r>
              <a:rPr lang="en-US" dirty="0" err="1" smtClean="0"/>
              <a:t>aplicando</a:t>
            </a:r>
            <a:r>
              <a:rPr lang="en-US" dirty="0" smtClean="0"/>
              <a:t> </a:t>
            </a:r>
            <a:r>
              <a:rPr lang="en-US" dirty="0" err="1" smtClean="0"/>
              <a:t>los</a:t>
            </a:r>
            <a:r>
              <a:rPr lang="en-US" dirty="0" smtClean="0"/>
              <a:t> </a:t>
            </a:r>
            <a:r>
              <a:rPr lang="en-US" dirty="0" err="1" smtClean="0"/>
              <a:t>productos</a:t>
            </a:r>
            <a:endParaRPr dirty="0"/>
          </a:p>
        </p:txBody>
      </p:sp>
    </p:spTree>
    <p:extLst>
      <p:ext uri="{BB962C8B-B14F-4D97-AF65-F5344CB8AC3E}">
        <p14:creationId xmlns:p14="http://schemas.microsoft.com/office/powerpoint/2010/main" val="2527326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Soluciones avanzadas para el cuidado de la </a:t>
            </a:r>
            <a:r>
              <a:rPr lang="es-ES" dirty="0" smtClean="0"/>
              <a:t>piel</a:t>
            </a:r>
            <a:endParaRPr lang="en-US" dirty="0"/>
          </a:p>
        </p:txBody>
      </p:sp>
      <p:sp>
        <p:nvSpPr>
          <p:cNvPr id="3" name="Content Placeholder 2"/>
          <p:cNvSpPr>
            <a:spLocks noGrp="1"/>
          </p:cNvSpPr>
          <p:nvPr>
            <p:ph idx="1"/>
          </p:nvPr>
        </p:nvSpPr>
        <p:spPr/>
        <p:txBody>
          <a:bodyPr>
            <a:noAutofit/>
          </a:bodyPr>
          <a:lstStyle/>
          <a:p>
            <a:pPr lvl="0"/>
            <a:r>
              <a:rPr lang="es-ES" sz="2000" dirty="0"/>
              <a:t>Personaliza un programa para tu cliente que esté a su alcance y considera las circunstancias únicas de cada persona. A diferencia de los centros comerciales, puedes ofrecer un servicio personalizado y recomendar un programa dirigido a cada tipo de piel, estilo de vida, experiencia y etnia. </a:t>
            </a:r>
          </a:p>
          <a:p>
            <a:r>
              <a:rPr lang="es-ES" sz="2000" dirty="0"/>
              <a:t>Considera todos los aspectos e infórmalas de que podrán ver cómo mejora el aspecto de su piel.</a:t>
            </a:r>
            <a:endParaRPr lang="en-US" sz="2000" dirty="0"/>
          </a:p>
        </p:txBody>
      </p:sp>
    </p:spTree>
    <p:extLst>
      <p:ext uri="{BB962C8B-B14F-4D97-AF65-F5344CB8AC3E}">
        <p14:creationId xmlns:p14="http://schemas.microsoft.com/office/powerpoint/2010/main" val="2427393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7690883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278"/>
            <a:ext cx="4793625" cy="5156778"/>
          </a:xfrm>
          <a:prstGeom prst="rect">
            <a:avLst/>
          </a:prstGeom>
        </p:spPr>
      </p:pic>
      <p:sp>
        <p:nvSpPr>
          <p:cNvPr id="3" name="Rectangle 2"/>
          <p:cNvSpPr/>
          <p:nvPr/>
        </p:nvSpPr>
        <p:spPr>
          <a:xfrm>
            <a:off x="3657600" y="0"/>
            <a:ext cx="5486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Shape 267"/>
          <p:cNvSpPr/>
          <p:nvPr/>
        </p:nvSpPr>
        <p:spPr>
          <a:xfrm>
            <a:off x="-304800" y="3458209"/>
            <a:ext cx="8929687" cy="14003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defTabSz="457200"/>
            <a:endParaRPr sz="2700" b="1" dirty="0">
              <a:latin typeface="Century Gothic"/>
              <a:ea typeface="Century Gothic"/>
              <a:cs typeface="Century Gothic"/>
              <a:sym typeface="Century Gothic"/>
            </a:endParaRPr>
          </a:p>
          <a:p>
            <a:pPr lvl="0" algn="r" defTabSz="457200"/>
            <a:endParaRPr sz="2100" b="1" dirty="0">
              <a:solidFill>
                <a:srgbClr val="FFFFFF"/>
              </a:solidFill>
              <a:latin typeface="Century Gothic"/>
              <a:ea typeface="Century Gothic"/>
              <a:cs typeface="Century Gothic"/>
              <a:sym typeface="Century Gothic"/>
            </a:endParaRPr>
          </a:p>
          <a:p>
            <a:pPr algn="r" defTabSz="457200"/>
            <a:r>
              <a:rPr lang="es-ES" sz="1600" dirty="0">
                <a:solidFill>
                  <a:schemeClr val="bg1"/>
                </a:solidFill>
                <a:latin typeface="Century Gothic" panose="020B0502020202020204" pitchFamily="34" charset="0"/>
              </a:rPr>
              <a:t>Taller de Soluciones avanzadas para el cuidado de la piel</a:t>
            </a:r>
          </a:p>
          <a:p>
            <a:pPr lvl="0" algn="r" defTabSz="457200"/>
            <a:endParaRPr sz="2100" dirty="0">
              <a:solidFill>
                <a:srgbClr val="FFFFFF"/>
              </a:solidFill>
              <a:latin typeface="Century Gothic"/>
              <a:ea typeface="Century Gothic"/>
              <a:cs typeface="Century Gothic"/>
              <a:sym typeface="Century Gothic"/>
            </a:endParaRPr>
          </a:p>
        </p:txBody>
      </p:sp>
      <p:pic>
        <p:nvPicPr>
          <p:cNvPr id="268" name="image5.png"/>
          <p:cNvPicPr/>
          <p:nvPr/>
        </p:nvPicPr>
        <p:blipFill>
          <a:blip r:embed="rId3">
            <a:extLst/>
          </a:blip>
          <a:stretch>
            <a:fillRect/>
          </a:stretch>
        </p:blipFill>
        <p:spPr>
          <a:xfrm>
            <a:off x="4960714" y="3515357"/>
            <a:ext cx="1244601" cy="408386"/>
          </a:xfrm>
          <a:prstGeom prst="rect">
            <a:avLst/>
          </a:prstGeom>
          <a:ln w="12700">
            <a:miter lim="400000"/>
          </a:ln>
        </p:spPr>
      </p:pic>
      <p:sp>
        <p:nvSpPr>
          <p:cNvPr id="269" name="Shape 269"/>
          <p:cNvSpPr/>
          <p:nvPr/>
        </p:nvSpPr>
        <p:spPr>
          <a:xfrm>
            <a:off x="6416674" y="3326304"/>
            <a:ext cx="0" cy="800102"/>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lvl="0" defTabSz="457200">
              <a:defRPr sz="1200">
                <a:latin typeface="+mn-lt"/>
                <a:ea typeface="+mn-ea"/>
                <a:cs typeface="+mn-cs"/>
                <a:sym typeface="Helvetica"/>
              </a:defRPr>
            </a:pPr>
            <a:endParaRPr/>
          </a:p>
        </p:txBody>
      </p:sp>
      <p:sp>
        <p:nvSpPr>
          <p:cNvPr id="270" name="Shape 270"/>
          <p:cNvSpPr/>
          <p:nvPr/>
        </p:nvSpPr>
        <p:spPr>
          <a:xfrm>
            <a:off x="6492873" y="3507066"/>
            <a:ext cx="2270127"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2400">
                <a:solidFill>
                  <a:srgbClr val="FFFFFF"/>
                </a:solidFill>
                <a:latin typeface="Century Gothic"/>
                <a:ea typeface="Century Gothic"/>
                <a:cs typeface="Century Gothic"/>
                <a:sym typeface="Century Gothic"/>
              </a:defRPr>
            </a:lvl1pPr>
          </a:lstStyle>
          <a:p>
            <a:pPr lvl="0">
              <a:defRPr sz="1800">
                <a:solidFill>
                  <a:srgbClr val="000000"/>
                </a:solidFill>
              </a:defRPr>
            </a:pPr>
            <a:r>
              <a:rPr lang="es-ES" sz="1800" dirty="0">
                <a:solidFill>
                  <a:schemeClr val="bg1"/>
                </a:solidFill>
              </a:rPr>
              <a:t>cuidado </a:t>
            </a:r>
            <a:r>
              <a:rPr lang="es-ES" sz="1800" dirty="0" smtClean="0">
                <a:solidFill>
                  <a:schemeClr val="bg1"/>
                </a:solidFill>
              </a:rPr>
              <a:t>de </a:t>
            </a:r>
            <a:r>
              <a:rPr lang="es-ES" sz="1800" dirty="0">
                <a:solidFill>
                  <a:schemeClr val="bg1"/>
                </a:solidFill>
              </a:rPr>
              <a:t>la piel</a:t>
            </a:r>
            <a:endParaRPr sz="2400" dirty="0">
              <a:solidFill>
                <a:schemeClr val="bg1"/>
              </a:solidFill>
            </a:endParaRPr>
          </a:p>
        </p:txBody>
      </p:sp>
    </p:spTree>
    <p:extLst>
      <p:ext uri="{BB962C8B-B14F-4D97-AF65-F5344CB8AC3E}">
        <p14:creationId xmlns:p14="http://schemas.microsoft.com/office/powerpoint/2010/main" val="25959731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xmlns:p14="http://schemas.microsoft.com/office/powerpoint/2010/main" spd="slow">
        <p:wip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Anomalías comunes de la </a:t>
            </a:r>
            <a:r>
              <a:rPr lang="es-ES" dirty="0" smtClean="0"/>
              <a:t>piel</a:t>
            </a:r>
            <a:endParaRPr lang="en-US" dirty="0"/>
          </a:p>
        </p:txBody>
      </p:sp>
      <p:sp>
        <p:nvSpPr>
          <p:cNvPr id="11" name="Content Placeholder 2"/>
          <p:cNvSpPr txBox="1">
            <a:spLocks/>
          </p:cNvSpPr>
          <p:nvPr/>
        </p:nvSpPr>
        <p:spPr>
          <a:xfrm>
            <a:off x="216353" y="1047750"/>
            <a:ext cx="8229600" cy="36611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18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6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000" dirty="0"/>
              <a:t>Anomalías comunes de la piel</a:t>
            </a:r>
          </a:p>
          <a:p>
            <a:pPr lvl="0"/>
            <a:r>
              <a:rPr lang="es-ES" sz="2000" dirty="0"/>
              <a:t>Hay varias anomalías comunes de la piel que querrás reconocer y comprender:</a:t>
            </a:r>
          </a:p>
          <a:p>
            <a:pPr lvl="1"/>
            <a:r>
              <a:rPr lang="es-ES" sz="1600" dirty="0"/>
              <a:t>La </a:t>
            </a:r>
            <a:r>
              <a:rPr lang="es-ES" sz="1600" dirty="0" err="1"/>
              <a:t>hiperpigmentación</a:t>
            </a:r>
            <a:endParaRPr lang="es-ES" sz="1600" dirty="0"/>
          </a:p>
          <a:p>
            <a:pPr lvl="1"/>
            <a:r>
              <a:rPr lang="es-ES" sz="1600" dirty="0"/>
              <a:t>El acné</a:t>
            </a:r>
          </a:p>
          <a:p>
            <a:pPr lvl="1"/>
            <a:r>
              <a:rPr lang="es-ES" sz="1600" dirty="0"/>
              <a:t>La rosácea</a:t>
            </a:r>
          </a:p>
          <a:p>
            <a:pPr lvl="1"/>
            <a:r>
              <a:rPr lang="es-ES" sz="1600" dirty="0"/>
              <a:t>El envejecimiento</a:t>
            </a:r>
            <a:endParaRPr lang="en-US" sz="1600" i="1" dirty="0" smtClean="0"/>
          </a:p>
          <a:p>
            <a:endParaRPr lang="en-US" dirty="0"/>
          </a:p>
        </p:txBody>
      </p:sp>
    </p:spTree>
    <p:extLst>
      <p:ext uri="{BB962C8B-B14F-4D97-AF65-F5344CB8AC3E}">
        <p14:creationId xmlns:p14="http://schemas.microsoft.com/office/powerpoint/2010/main" val="2427393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n-US" sz="4000" b="1" dirty="0" err="1" smtClean="0">
                <a:solidFill>
                  <a:srgbClr val="86754D"/>
                </a:solidFill>
              </a:rPr>
              <a:t>HIPERPIGMENTACIÓN</a:t>
            </a:r>
            <a:endParaRPr sz="2400" b="1" dirty="0"/>
          </a:p>
        </p:txBody>
      </p:sp>
    </p:spTree>
    <p:extLst>
      <p:ext uri="{BB962C8B-B14F-4D97-AF65-F5344CB8AC3E}">
        <p14:creationId xmlns:p14="http://schemas.microsoft.com/office/powerpoint/2010/main" val="2527326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¿Qué es la </a:t>
            </a:r>
            <a:r>
              <a:rPr lang="es-ES" dirty="0" err="1"/>
              <a:t>hiperpigmentación</a:t>
            </a:r>
            <a:r>
              <a:rPr lang="es-ES" dirty="0"/>
              <a:t>?</a:t>
            </a:r>
            <a:endParaRPr lang="en-US" dirty="0"/>
          </a:p>
        </p:txBody>
      </p:sp>
      <p:sp>
        <p:nvSpPr>
          <p:cNvPr id="3" name="Content Placeholder 2"/>
          <p:cNvSpPr>
            <a:spLocks noGrp="1"/>
          </p:cNvSpPr>
          <p:nvPr>
            <p:ph idx="1"/>
          </p:nvPr>
        </p:nvSpPr>
        <p:spPr>
          <a:xfrm>
            <a:off x="533400" y="971550"/>
            <a:ext cx="5562600" cy="3657600"/>
          </a:xfrm>
        </p:spPr>
        <p:txBody>
          <a:bodyPr>
            <a:normAutofit fontScale="70000" lnSpcReduction="20000"/>
          </a:bodyPr>
          <a:lstStyle/>
          <a:p>
            <a:pPr lvl="0"/>
            <a:r>
              <a:rPr lang="es-ES" dirty="0"/>
              <a:t>La </a:t>
            </a:r>
            <a:r>
              <a:rPr lang="es-ES" dirty="0" err="1"/>
              <a:t>hiperpigmentación</a:t>
            </a:r>
            <a:r>
              <a:rPr lang="es-ES" dirty="0"/>
              <a:t> es un aumento de la </a:t>
            </a:r>
            <a:r>
              <a:rPr lang="es-ES" i="1" u="sng" dirty="0">
                <a:hlinkClick r:id="rId2"/>
              </a:rPr>
              <a:t>melanina</a:t>
            </a:r>
            <a:r>
              <a:rPr lang="es-ES" dirty="0"/>
              <a:t>, un pigmento que está presente en la </a:t>
            </a:r>
            <a:r>
              <a:rPr lang="es-ES" u="sng" dirty="0">
                <a:hlinkClick r:id="rId3"/>
              </a:rPr>
              <a:t>piel</a:t>
            </a:r>
            <a:r>
              <a:rPr lang="es-ES" dirty="0"/>
              <a:t>, los </a:t>
            </a:r>
            <a:r>
              <a:rPr lang="es-ES" u="sng" dirty="0">
                <a:hlinkClick r:id="rId4"/>
              </a:rPr>
              <a:t>ojos</a:t>
            </a:r>
            <a:r>
              <a:rPr lang="es-ES" dirty="0">
                <a:hlinkClick r:id="rId4"/>
              </a:rPr>
              <a:t> </a:t>
            </a:r>
            <a:r>
              <a:rPr lang="es-ES" dirty="0"/>
              <a:t>y el </a:t>
            </a:r>
            <a:r>
              <a:rPr lang="es-ES" u="sng" dirty="0">
                <a:hlinkClick r:id="rId5"/>
              </a:rPr>
              <a:t>pelo</a:t>
            </a:r>
            <a:r>
              <a:rPr lang="es-ES" dirty="0"/>
              <a:t>, que aporta el color y la pigmentación a la piel. Cuando esta sustancia natural aumenta, causa el oscurecimiento de la piel.</a:t>
            </a:r>
          </a:p>
          <a:p>
            <a:pPr lvl="0"/>
            <a:r>
              <a:rPr lang="es-ES" dirty="0"/>
              <a:t>En la base de la epidermis, se encuentran los </a:t>
            </a:r>
            <a:r>
              <a:rPr lang="es-ES" dirty="0" err="1"/>
              <a:t>melanocitos</a:t>
            </a:r>
            <a:r>
              <a:rPr lang="es-ES" dirty="0"/>
              <a:t>, las células que producen la melanina de la piel.</a:t>
            </a:r>
          </a:p>
          <a:p>
            <a:r>
              <a:rPr lang="es-ES" dirty="0"/>
              <a:t>Esta célula libera la melanina cuando la piel experimenta un trauma, por ejemplo, quemaduras solares o manipulación de los granitos, lo que libera la melanina para </a:t>
            </a:r>
            <a:r>
              <a:rPr lang="es-ES" dirty="0" err="1"/>
              <a:t>autoprotegerse</a:t>
            </a:r>
            <a:r>
              <a:rPr lang="es-ES" dirty="0"/>
              <a:t>, dejando manchas marrones y un tono desigual en la piel.</a:t>
            </a:r>
            <a:endParaRPr lang="en-US" dirty="0"/>
          </a:p>
        </p:txBody>
      </p:sp>
      <p:pic>
        <p:nvPicPr>
          <p:cNvPr id="4" name="Picture 2" descr="http://www.lindseyrosedesign.com/Valgo/images/epidermis_four_cell_types.jpg"/>
          <p:cNvPicPr>
            <a:picLocks noChangeAspect="1" noChangeArrowheads="1"/>
          </p:cNvPicPr>
          <p:nvPr/>
        </p:nvPicPr>
        <p:blipFill rotWithShape="1">
          <a:blip r:embed="rId6">
            <a:extLst>
              <a:ext uri="{28A0092B-C50C-407E-A947-70E740481C1C}">
                <a14:useLocalDpi xmlns:a14="http://schemas.microsoft.com/office/drawing/2010/main" val="0"/>
              </a:ext>
            </a:extLst>
          </a:blip>
          <a:srcRect l="21266"/>
          <a:stretch/>
        </p:blipFill>
        <p:spPr bwMode="auto">
          <a:xfrm>
            <a:off x="6331152" y="1006186"/>
            <a:ext cx="2203248" cy="339436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a:off x="7772400" y="1047750"/>
            <a:ext cx="1066800" cy="3429000"/>
          </a:xfrm>
          <a:prstGeom prst="round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4 CuadroTexto"/>
          <p:cNvSpPr txBox="1"/>
          <p:nvPr/>
        </p:nvSpPr>
        <p:spPr>
          <a:xfrm>
            <a:off x="7772400" y="1123950"/>
            <a:ext cx="1066800" cy="400110"/>
          </a:xfrm>
          <a:prstGeom prst="rect">
            <a:avLst/>
          </a:prstGeom>
          <a:noFill/>
        </p:spPr>
        <p:txBody>
          <a:bodyPr wrap="square" rtlCol="0">
            <a:spAutoFit/>
          </a:bodyPr>
          <a:lstStyle/>
          <a:p>
            <a:r>
              <a:rPr lang="es-ES" sz="1000" dirty="0">
                <a:latin typeface="Arial Narrow" panose="020B0606020202030204" pitchFamily="34" charset="0"/>
              </a:rPr>
              <a:t>Queratinocitos muertos</a:t>
            </a:r>
          </a:p>
        </p:txBody>
      </p:sp>
      <p:sp>
        <p:nvSpPr>
          <p:cNvPr id="7" name="6 CuadroTexto"/>
          <p:cNvSpPr txBox="1"/>
          <p:nvPr/>
        </p:nvSpPr>
        <p:spPr>
          <a:xfrm>
            <a:off x="7753350" y="1657350"/>
            <a:ext cx="914400" cy="400110"/>
          </a:xfrm>
          <a:prstGeom prst="rect">
            <a:avLst/>
          </a:prstGeom>
          <a:noFill/>
        </p:spPr>
        <p:txBody>
          <a:bodyPr wrap="square" rtlCol="0">
            <a:spAutoFit/>
          </a:bodyPr>
          <a:lstStyle/>
          <a:p>
            <a:r>
              <a:rPr lang="es-ES" sz="1000" dirty="0">
                <a:latin typeface="Arial Narrow" panose="020B0606020202030204" pitchFamily="34" charset="0"/>
              </a:rPr>
              <a:t>Gránulos laminares</a:t>
            </a:r>
          </a:p>
        </p:txBody>
      </p:sp>
      <p:sp>
        <p:nvSpPr>
          <p:cNvPr id="9" name="8 CuadroTexto"/>
          <p:cNvSpPr txBox="1"/>
          <p:nvPr/>
        </p:nvSpPr>
        <p:spPr>
          <a:xfrm>
            <a:off x="7699663" y="2114550"/>
            <a:ext cx="1212273" cy="400110"/>
          </a:xfrm>
          <a:prstGeom prst="rect">
            <a:avLst/>
          </a:prstGeom>
          <a:noFill/>
        </p:spPr>
        <p:txBody>
          <a:bodyPr wrap="square" rtlCol="0">
            <a:spAutoFit/>
          </a:bodyPr>
          <a:lstStyle/>
          <a:p>
            <a:r>
              <a:rPr lang="es-ES" sz="1000" dirty="0">
                <a:latin typeface="Arial Narrow" panose="020B0606020202030204" pitchFamily="34" charset="0"/>
              </a:rPr>
              <a:t>Queratinocitos</a:t>
            </a:r>
          </a:p>
          <a:p>
            <a:endParaRPr lang="es-ES" sz="1000" dirty="0">
              <a:latin typeface="Arial Narrow" panose="020B0606020202030204" pitchFamily="34" charset="0"/>
            </a:endParaRPr>
          </a:p>
        </p:txBody>
      </p:sp>
      <p:sp>
        <p:nvSpPr>
          <p:cNvPr id="10" name="9 CuadroTexto"/>
          <p:cNvSpPr txBox="1"/>
          <p:nvPr/>
        </p:nvSpPr>
        <p:spPr>
          <a:xfrm>
            <a:off x="7772400" y="2647950"/>
            <a:ext cx="914400" cy="400110"/>
          </a:xfrm>
          <a:prstGeom prst="rect">
            <a:avLst/>
          </a:prstGeom>
          <a:noFill/>
        </p:spPr>
        <p:txBody>
          <a:bodyPr wrap="square" rtlCol="0">
            <a:spAutoFit/>
          </a:bodyPr>
          <a:lstStyle/>
          <a:p>
            <a:r>
              <a:rPr lang="es-ES" sz="1000" dirty="0" smtClean="0">
                <a:latin typeface="Arial Narrow" panose="020B0606020202030204" pitchFamily="34" charset="0"/>
              </a:rPr>
              <a:t>Células de Langerhans</a:t>
            </a:r>
            <a:endParaRPr lang="es-ES" sz="1000" dirty="0">
              <a:latin typeface="Arial Narrow" panose="020B0606020202030204" pitchFamily="34" charset="0"/>
            </a:endParaRPr>
          </a:p>
        </p:txBody>
      </p:sp>
      <p:sp>
        <p:nvSpPr>
          <p:cNvPr id="11" name="10 CuadroTexto"/>
          <p:cNvSpPr txBox="1"/>
          <p:nvPr/>
        </p:nvSpPr>
        <p:spPr>
          <a:xfrm>
            <a:off x="7751618" y="3495198"/>
            <a:ext cx="914400" cy="246221"/>
          </a:xfrm>
          <a:prstGeom prst="rect">
            <a:avLst/>
          </a:prstGeom>
          <a:noFill/>
        </p:spPr>
        <p:txBody>
          <a:bodyPr wrap="square" rtlCol="0">
            <a:spAutoFit/>
          </a:bodyPr>
          <a:lstStyle/>
          <a:p>
            <a:r>
              <a:rPr lang="es-ES" sz="1000" dirty="0" err="1" smtClean="0">
                <a:latin typeface="Arial Narrow" panose="020B0606020202030204" pitchFamily="34" charset="0"/>
              </a:rPr>
              <a:t>Melanocitos</a:t>
            </a:r>
            <a:endParaRPr lang="es-ES" sz="1000" dirty="0">
              <a:latin typeface="Arial Narrow" panose="020B0606020202030204" pitchFamily="34" charset="0"/>
            </a:endParaRPr>
          </a:p>
        </p:txBody>
      </p:sp>
      <p:sp>
        <p:nvSpPr>
          <p:cNvPr id="12" name="11 CuadroTexto"/>
          <p:cNvSpPr txBox="1"/>
          <p:nvPr/>
        </p:nvSpPr>
        <p:spPr>
          <a:xfrm>
            <a:off x="7699663" y="3751094"/>
            <a:ext cx="1171286" cy="246221"/>
          </a:xfrm>
          <a:prstGeom prst="rect">
            <a:avLst/>
          </a:prstGeom>
          <a:noFill/>
        </p:spPr>
        <p:txBody>
          <a:bodyPr wrap="square" rtlCol="0">
            <a:spAutoFit/>
          </a:bodyPr>
          <a:lstStyle/>
          <a:p>
            <a:r>
              <a:rPr lang="es-ES" sz="1000" dirty="0" smtClean="0">
                <a:latin typeface="Arial Narrow" panose="020B0606020202030204" pitchFamily="34" charset="0"/>
              </a:rPr>
              <a:t>Célula de Merkel</a:t>
            </a:r>
          </a:p>
        </p:txBody>
      </p:sp>
      <p:sp>
        <p:nvSpPr>
          <p:cNvPr id="13" name="12 CuadroTexto"/>
          <p:cNvSpPr txBox="1"/>
          <p:nvPr/>
        </p:nvSpPr>
        <p:spPr>
          <a:xfrm>
            <a:off x="7706591" y="4061585"/>
            <a:ext cx="1132609" cy="246221"/>
          </a:xfrm>
          <a:prstGeom prst="rect">
            <a:avLst/>
          </a:prstGeom>
          <a:noFill/>
        </p:spPr>
        <p:txBody>
          <a:bodyPr wrap="square" rtlCol="0">
            <a:spAutoFit/>
          </a:bodyPr>
          <a:lstStyle/>
          <a:p>
            <a:r>
              <a:rPr lang="es-ES" sz="1000" dirty="0" smtClean="0">
                <a:latin typeface="Arial Narrow" panose="020B0606020202030204" pitchFamily="34" charset="0"/>
              </a:rPr>
              <a:t>Neurona sensitiva</a:t>
            </a:r>
            <a:endParaRPr lang="es-ES" sz="1000" dirty="0">
              <a:latin typeface="Arial Narrow" panose="020B0606020202030204" pitchFamily="34" charset="0"/>
            </a:endParaRPr>
          </a:p>
        </p:txBody>
      </p:sp>
      <p:sp>
        <p:nvSpPr>
          <p:cNvPr id="14" name="13 CuadroTexto"/>
          <p:cNvSpPr txBox="1"/>
          <p:nvPr/>
        </p:nvSpPr>
        <p:spPr>
          <a:xfrm>
            <a:off x="7725063" y="3938475"/>
            <a:ext cx="1100860" cy="246221"/>
          </a:xfrm>
          <a:prstGeom prst="rect">
            <a:avLst/>
          </a:prstGeom>
          <a:noFill/>
        </p:spPr>
        <p:txBody>
          <a:bodyPr wrap="square" rtlCol="0">
            <a:spAutoFit/>
          </a:bodyPr>
          <a:lstStyle/>
          <a:p>
            <a:r>
              <a:rPr lang="es-ES" sz="1000" dirty="0">
                <a:latin typeface="Arial Narrow" panose="020B0606020202030204" pitchFamily="34" charset="0"/>
              </a:rPr>
              <a:t>D</a:t>
            </a:r>
            <a:r>
              <a:rPr lang="es-ES" sz="1000" dirty="0" smtClean="0">
                <a:latin typeface="Arial Narrow" panose="020B0606020202030204" pitchFamily="34" charset="0"/>
              </a:rPr>
              <a:t>isco de Merkel</a:t>
            </a:r>
          </a:p>
        </p:txBody>
      </p:sp>
    </p:spTree>
    <p:extLst>
      <p:ext uri="{BB962C8B-B14F-4D97-AF65-F5344CB8AC3E}">
        <p14:creationId xmlns:p14="http://schemas.microsoft.com/office/powerpoint/2010/main" val="2427393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Formas de </a:t>
            </a:r>
            <a:r>
              <a:rPr lang="es-ES" dirty="0" err="1" smtClean="0"/>
              <a:t>hiperpigmentación</a:t>
            </a:r>
            <a:endParaRPr lang="en-US" dirty="0"/>
          </a:p>
        </p:txBody>
      </p:sp>
      <p:sp>
        <p:nvSpPr>
          <p:cNvPr id="3" name="Content Placeholder 2"/>
          <p:cNvSpPr>
            <a:spLocks noGrp="1"/>
          </p:cNvSpPr>
          <p:nvPr>
            <p:ph idx="1"/>
          </p:nvPr>
        </p:nvSpPr>
        <p:spPr>
          <a:xfrm>
            <a:off x="216353" y="1047750"/>
            <a:ext cx="8229600" cy="3352800"/>
          </a:xfrm>
        </p:spPr>
        <p:txBody>
          <a:bodyPr>
            <a:normAutofit fontScale="92500"/>
          </a:bodyPr>
          <a:lstStyle/>
          <a:p>
            <a:r>
              <a:rPr lang="es-ES" sz="2000" dirty="0"/>
              <a:t>La </a:t>
            </a:r>
            <a:r>
              <a:rPr lang="es-ES" sz="2000" dirty="0" err="1"/>
              <a:t>hiperpigmentación</a:t>
            </a:r>
            <a:r>
              <a:rPr lang="es-ES" sz="2000" dirty="0"/>
              <a:t> aparece en diferentes formas:</a:t>
            </a:r>
          </a:p>
          <a:p>
            <a:pPr lvl="1"/>
            <a:r>
              <a:rPr lang="es-ES" sz="1600" b="1" dirty="0"/>
              <a:t>El </a:t>
            </a:r>
            <a:r>
              <a:rPr lang="es-ES" sz="1600" b="1" dirty="0" err="1"/>
              <a:t>melasma</a:t>
            </a:r>
            <a:r>
              <a:rPr lang="es-ES" sz="1600" dirty="0"/>
              <a:t> es una coloración irregular de color  marrón que aparece en las zonas expuestas al sol, normalmente durante el embarazo o como resultado de la ingesta de píldoras hormonales, como los anticonceptivos.</a:t>
            </a:r>
          </a:p>
          <a:p>
            <a:pPr lvl="1"/>
            <a:r>
              <a:rPr lang="es-ES" sz="1600" b="1" dirty="0"/>
              <a:t>La </a:t>
            </a:r>
            <a:r>
              <a:rPr lang="es-ES" sz="1600" b="1" dirty="0" err="1"/>
              <a:t>hiperpigmentación</a:t>
            </a:r>
            <a:r>
              <a:rPr lang="es-ES" sz="1600" b="1" dirty="0"/>
              <a:t> </a:t>
            </a:r>
            <a:r>
              <a:rPr lang="es-ES" sz="1600" b="1" dirty="0" err="1"/>
              <a:t>posinflamatoria</a:t>
            </a:r>
            <a:r>
              <a:rPr lang="es-ES" sz="1600" dirty="0"/>
              <a:t> causa la aparición de manchas oscuras en la piel cuando está inflamada debido al acné, un eccema, la psoriasis u otras enfermedades inflamatorias, en particular, en las pieles más oscuras.</a:t>
            </a:r>
          </a:p>
          <a:p>
            <a:pPr lvl="1"/>
            <a:r>
              <a:rPr lang="es-ES" sz="1600" b="1" dirty="0"/>
              <a:t>Lentigos</a:t>
            </a:r>
            <a:r>
              <a:rPr lang="es-ES" sz="1600" dirty="0"/>
              <a:t>. También conocidos como manchas cutáneas o manchas de la edad. Se encuentran en el 90 % de las personas mayores de 60 y se deben a la exposición a los rayos </a:t>
            </a:r>
            <a:r>
              <a:rPr lang="es-ES" sz="1600" dirty="0" err="1"/>
              <a:t>UV</a:t>
            </a:r>
            <a:r>
              <a:rPr lang="es-ES" sz="1600" dirty="0"/>
              <a:t>.</a:t>
            </a:r>
          </a:p>
          <a:p>
            <a:pPr lvl="1"/>
            <a:r>
              <a:rPr lang="es-ES" sz="1600" dirty="0"/>
              <a:t>Por último, el </a:t>
            </a:r>
            <a:r>
              <a:rPr lang="es-ES" sz="1600" b="1" dirty="0"/>
              <a:t>daño solar</a:t>
            </a:r>
            <a:r>
              <a:rPr lang="es-ES" sz="1600" dirty="0"/>
              <a:t>, una de las formas más comunes de </a:t>
            </a:r>
            <a:r>
              <a:rPr lang="es-ES" sz="1600" dirty="0" err="1"/>
              <a:t>hiperpigmentación</a:t>
            </a:r>
            <a:r>
              <a:rPr lang="es-ES" sz="1600" dirty="0"/>
              <a:t>, que consiste en las manchas oscuras y pecas en la piel a causa de la sobrexposición al sol</a:t>
            </a:r>
            <a:r>
              <a:rPr lang="es-ES" sz="1600" dirty="0" smtClean="0"/>
              <a:t>.</a:t>
            </a:r>
            <a:endParaRPr lang="en-US" dirty="0"/>
          </a:p>
        </p:txBody>
      </p:sp>
    </p:spTree>
    <p:extLst>
      <p:ext uri="{BB962C8B-B14F-4D97-AF65-F5344CB8AC3E}">
        <p14:creationId xmlns:p14="http://schemas.microsoft.com/office/powerpoint/2010/main" val="3985981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12356</TotalTime>
  <Words>3151</Words>
  <Application>Microsoft Macintosh PowerPoint</Application>
  <PresentationFormat>On-screen Show (16:9)</PresentationFormat>
  <Paragraphs>272</Paragraphs>
  <Slides>50</Slides>
  <Notes>5</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1_Office Theme</vt:lpstr>
      <vt:lpstr>PowerPoint Presentation</vt:lpstr>
      <vt:lpstr>PowerPoint Presentation</vt:lpstr>
      <vt:lpstr>Objetivos de este taller:</vt:lpstr>
      <vt:lpstr>Soluciones avanzadas para el cuidado de la piel</vt:lpstr>
      <vt:lpstr>Soluciones avanzadas para el cuidado de la piel</vt:lpstr>
      <vt:lpstr>Anomalías comunes de la piel</vt:lpstr>
      <vt:lpstr>HIPERPIGMENTACIÓN</vt:lpstr>
      <vt:lpstr>¿Qué es la hiperpigmentación?</vt:lpstr>
      <vt:lpstr>Formas de hiperpigmentación</vt:lpstr>
      <vt:lpstr>La hiperpigmentación</vt:lpstr>
      <vt:lpstr>Causas de la hiperpigmentación</vt:lpstr>
      <vt:lpstr>Soluciones para la hiperpigmentación</vt:lpstr>
      <vt:lpstr>PowerPoint Presentation</vt:lpstr>
      <vt:lpstr>PowerPoint Presentation</vt:lpstr>
      <vt:lpstr>Beneficios e ingredientes</vt:lpstr>
      <vt:lpstr>PowerPoint Presentation</vt:lpstr>
      <vt:lpstr>Beneficios e ingredientes</vt:lpstr>
      <vt:lpstr>PowerPoint Presentation</vt:lpstr>
      <vt:lpstr>Beneficios e ingredientes</vt:lpstr>
      <vt:lpstr>PowerPoint Presentation</vt:lpstr>
      <vt:lpstr>ACNÉ</vt:lpstr>
      <vt:lpstr>¿Qué es el acné?</vt:lpstr>
      <vt:lpstr>Causas del acné</vt:lpstr>
      <vt:lpstr>Causas del acné</vt:lpstr>
      <vt:lpstr>Formas de acné</vt:lpstr>
      <vt:lpstr>Grados de acné</vt:lpstr>
      <vt:lpstr>Grados de acné</vt:lpstr>
      <vt:lpstr>Grados de acné</vt:lpstr>
      <vt:lpstr>El acné</vt:lpstr>
      <vt:lpstr>Tratamientos para el acné</vt:lpstr>
      <vt:lpstr>PowerPoint Presentation</vt:lpstr>
      <vt:lpstr>Beneficios e ingredientes</vt:lpstr>
      <vt:lpstr>Prevención del acné</vt:lpstr>
      <vt:lpstr>LA PIEL EN LA EDAD MADURA</vt:lpstr>
      <vt:lpstr>¿Qué produce el envejecimiento? </vt:lpstr>
      <vt:lpstr>La piel cambia con la EDAD</vt:lpstr>
      <vt:lpstr>La piel en la edad madura</vt:lpstr>
      <vt:lpstr>Tratamiento para la piel madura</vt:lpstr>
      <vt:lpstr>PowerPoint Presentation</vt:lpstr>
      <vt:lpstr>Beneficios e ingredientes</vt:lpstr>
      <vt:lpstr>PowerPoint Presentation</vt:lpstr>
      <vt:lpstr>Prevención del envejecimiento</vt:lpstr>
      <vt:lpstr>SOLUCIONES PERSONALIZADAS</vt:lpstr>
      <vt:lpstr>Soluciones personalizadas</vt:lpstr>
      <vt:lpstr>PowerPoint Presentation</vt:lpstr>
      <vt:lpstr>Aplicación correcta</vt:lpstr>
      <vt:lpstr>TAREA PENDIENTE</vt:lpstr>
      <vt:lpstr>Soluciones personalizadas</vt:lpstr>
      <vt:lpstr>SOLUCIONES PERSONALIZADAS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Kostka</dc:creator>
  <cp:lastModifiedBy>Elizabeth Smith</cp:lastModifiedBy>
  <cp:revision>214</cp:revision>
  <dcterms:created xsi:type="dcterms:W3CDTF">2015-07-01T17:12:30Z</dcterms:created>
  <dcterms:modified xsi:type="dcterms:W3CDTF">2016-08-30T18:55:17Z</dcterms:modified>
</cp:coreProperties>
</file>